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Lst>
  <p:notesMasterIdLst>
    <p:notesMasterId r:id="rId10"/>
  </p:notesMasterIdLst>
  <p:handoutMasterIdLst>
    <p:handoutMasterId r:id="rId11"/>
  </p:handoutMasterIdLst>
  <p:sldIdLst>
    <p:sldId id="256" r:id="rId5"/>
    <p:sldId id="342" r:id="rId6"/>
    <p:sldId id="2142534156" r:id="rId7"/>
    <p:sldId id="2142534157" r:id="rId8"/>
    <p:sldId id="2142534162"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FCCFA9-020E-44F2-9756-625B58E8E5D3}">
          <p14:sldIdLst>
            <p14:sldId id="256"/>
            <p14:sldId id="342"/>
            <p14:sldId id="2142534156"/>
            <p14:sldId id="2142534157"/>
            <p14:sldId id="2142534162"/>
          </p14:sldIdLst>
        </p14:section>
      </p14:sectionLst>
    </p:ext>
    <p:ext uri="{EFAFB233-063F-42B5-8137-9DF3F51BA10A}">
      <p15:sldGuideLst xmlns:p15="http://schemas.microsoft.com/office/powerpoint/2012/main">
        <p15:guide id="1" orient="horz" pos="978">
          <p15:clr>
            <a:srgbClr val="A4A3A4"/>
          </p15:clr>
        </p15:guide>
        <p15:guide id="2" orient="horz" pos="3860">
          <p15:clr>
            <a:srgbClr val="A4A3A4"/>
          </p15:clr>
        </p15:guide>
        <p15:guide id="3" pos="7355">
          <p15:clr>
            <a:srgbClr val="A4A3A4"/>
          </p15:clr>
        </p15:guide>
        <p15:guide id="4" pos="385">
          <p15:clr>
            <a:srgbClr val="A4A3A4"/>
          </p15:clr>
        </p15:guide>
        <p15:guide id="5" pos="326">
          <p15:clr>
            <a:srgbClr val="A4A3A4"/>
          </p15:clr>
        </p15:guide>
        <p15:guide id="6" pos="7295">
          <p15:clr>
            <a:srgbClr val="A4A3A4"/>
          </p15:clr>
        </p15:guide>
        <p15:guide id="7"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a McAinsh" initials="JM" lastIdx="9" clrIdx="0">
    <p:extLst>
      <p:ext uri="{19B8F6BF-5375-455C-9EA6-DF929625EA0E}">
        <p15:presenceInfo xmlns:p15="http://schemas.microsoft.com/office/powerpoint/2012/main" userId="S::JMcainsh@slb.com::7398d876-43ff-4968-885d-bfc1a5843915" providerId="AD"/>
      </p:ext>
    </p:extLst>
  </p:cmAuthor>
  <p:cmAuthor id="2" name="Supriya Gupta" initials="SG" lastIdx="5" clrIdx="1">
    <p:extLst>
      <p:ext uri="{19B8F6BF-5375-455C-9EA6-DF929625EA0E}">
        <p15:presenceInfo xmlns:p15="http://schemas.microsoft.com/office/powerpoint/2012/main" userId="S::SGupta61@slb.com::fa7be66c-9ce3-4671-9ad3-d40fd43cd257" providerId="AD"/>
      </p:ext>
    </p:extLst>
  </p:cmAuthor>
  <p:cmAuthor id="3" name="Sreekrishnan Ramachandran" initials="SR" lastIdx="1" clrIdx="2">
    <p:extLst>
      <p:ext uri="{19B8F6BF-5375-455C-9EA6-DF929625EA0E}">
        <p15:presenceInfo xmlns:p15="http://schemas.microsoft.com/office/powerpoint/2012/main" userId="S::sramachandran4@slb.com::abf29f26-b5b9-44ca-9d43-317fbf04e824" providerId="AD"/>
      </p:ext>
    </p:extLst>
  </p:cmAuthor>
  <p:cmAuthor id="4" name="Miguel Angel Hernandez de la Bastida" initials="MB" lastIdx="1" clrIdx="3">
    <p:extLst>
      <p:ext uri="{19B8F6BF-5375-455C-9EA6-DF929625EA0E}">
        <p15:presenceInfo xmlns:p15="http://schemas.microsoft.com/office/powerpoint/2012/main" userId="S::mbastida@slb.com::4c467b11-9604-4927-99ce-5bb95d3dc0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54567"/>
    <a:srgbClr val="C7E6A4"/>
    <a:srgbClr val="C9E4FF"/>
    <a:srgbClr val="FFFFFF"/>
    <a:srgbClr val="339999"/>
    <a:srgbClr val="D0D8E7"/>
    <a:srgbClr val="666699"/>
    <a:srgbClr val="9999CC"/>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guide orient="horz" pos="978"/>
        <p:guide orient="horz" pos="3860"/>
        <p:guide pos="7355"/>
        <p:guide pos="385"/>
        <p:guide pos="326"/>
        <p:guide pos="7295"/>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0C9A48-7ED3-4BAB-A8C8-A2D0E103BA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a:extLst>
              <a:ext uri="{FF2B5EF4-FFF2-40B4-BE49-F238E27FC236}">
                <a16:creationId xmlns:a16="http://schemas.microsoft.com/office/drawing/2014/main" id="{3C2AF591-76C7-4DE6-B9D4-304631EAAC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5A844A3-1157-4B5F-9B55-6CAEF86FCD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FF206A-20A3-4809-A90F-1ADF9ADBB943}" type="slidenum">
              <a:rPr lang="en-GB" smtClean="0"/>
              <a:t>‹#›</a:t>
            </a:fld>
            <a:endParaRPr lang="en-GB"/>
          </a:p>
        </p:txBody>
      </p:sp>
    </p:spTree>
    <p:extLst>
      <p:ext uri="{BB962C8B-B14F-4D97-AF65-F5344CB8AC3E}">
        <p14:creationId xmlns:p14="http://schemas.microsoft.com/office/powerpoint/2010/main" val="3074202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1268B5-8193-4475-9554-1CB281ABA2EB}" type="datetimeFigureOut">
              <a:rPr lang="en-US" smtClean="0"/>
              <a:t>8/3/2021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AA757A-9938-49CB-A041-148D7B38474B}" type="slidenum">
              <a:rPr lang="en-US" smtClean="0"/>
              <a:t>‹#›</a:t>
            </a:fld>
            <a:endParaRPr lang="en-US"/>
          </a:p>
        </p:txBody>
      </p:sp>
    </p:spTree>
    <p:extLst>
      <p:ext uri="{BB962C8B-B14F-4D97-AF65-F5344CB8AC3E}">
        <p14:creationId xmlns:p14="http://schemas.microsoft.com/office/powerpoint/2010/main" val="189429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4779F3-A5DC-AD45-9174-6D369BC8E446}" type="slidenum">
              <a:rPr lang="en-US" smtClean="0"/>
              <a:t>1</a:t>
            </a:fld>
            <a:endParaRPr lang="en-US"/>
          </a:p>
        </p:txBody>
      </p:sp>
    </p:spTree>
    <p:extLst>
      <p:ext uri="{BB962C8B-B14F-4D97-AF65-F5344CB8AC3E}">
        <p14:creationId xmlns:p14="http://schemas.microsoft.com/office/powerpoint/2010/main" val="1569197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AC68A2-D247-AF40-BE88-61FA546762E0}" type="slidenum">
              <a:rPr lang="en-US" smtClean="0"/>
              <a:t>2</a:t>
            </a:fld>
            <a:endParaRPr lang="en-US"/>
          </a:p>
        </p:txBody>
      </p:sp>
    </p:spTree>
    <p:extLst>
      <p:ext uri="{BB962C8B-B14F-4D97-AF65-F5344CB8AC3E}">
        <p14:creationId xmlns:p14="http://schemas.microsoft.com/office/powerpoint/2010/main" val="367400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emf"/><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Dark Option Title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B80114-709E-46B6-8F37-FB161CC111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80" r="26492"/>
          <a:stretch/>
        </p:blipFill>
        <p:spPr>
          <a:xfrm>
            <a:off x="1" y="0"/>
            <a:ext cx="6743890" cy="6858000"/>
          </a:xfrm>
          <a:prstGeom prst="rect">
            <a:avLst/>
          </a:prstGeom>
        </p:spPr>
      </p:pic>
      <p:sp>
        <p:nvSpPr>
          <p:cNvPr id="3" name="Subtitle 2"/>
          <p:cNvSpPr>
            <a:spLocks noGrp="1"/>
          </p:cNvSpPr>
          <p:nvPr>
            <p:ph type="subTitle" idx="1"/>
          </p:nvPr>
        </p:nvSpPr>
        <p:spPr>
          <a:xfrm>
            <a:off x="6743892" y="3834349"/>
            <a:ext cx="4930705" cy="489823"/>
          </a:xfrm>
        </p:spPr>
        <p:txBody>
          <a:bodyPr>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ext Placeholder 7"/>
          <p:cNvSpPr>
            <a:spLocks noGrp="1"/>
          </p:cNvSpPr>
          <p:nvPr>
            <p:ph type="body" sz="quarter" idx="12" hasCustomPrompt="1"/>
          </p:nvPr>
        </p:nvSpPr>
        <p:spPr>
          <a:xfrm>
            <a:off x="6743893" y="4324172"/>
            <a:ext cx="4930704" cy="357190"/>
          </a:xfrm>
        </p:spPr>
        <p:txBody>
          <a:bodyPr>
            <a:noAutofit/>
          </a:bodyPr>
          <a:lstStyle>
            <a:lvl1pPr>
              <a:defRPr sz="1400"/>
            </a:lvl1pPr>
          </a:lstStyle>
          <a:p>
            <a:pPr lvl="0"/>
            <a:r>
              <a:rPr lang="en-US"/>
              <a:t>Author</a:t>
            </a:r>
          </a:p>
        </p:txBody>
      </p:sp>
      <p:pic>
        <p:nvPicPr>
          <p:cNvPr id="10" name="Picture 9">
            <a:extLst>
              <a:ext uri="{FF2B5EF4-FFF2-40B4-BE49-F238E27FC236}">
                <a16:creationId xmlns:a16="http://schemas.microsoft.com/office/drawing/2014/main" id="{4695C0FB-ED82-4769-8B64-FC3E6845789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73119" y="217006"/>
            <a:ext cx="7690130" cy="8363888"/>
          </a:xfrm>
          <a:prstGeom prst="rect">
            <a:avLst/>
          </a:prstGeom>
        </p:spPr>
      </p:pic>
      <p:sp>
        <p:nvSpPr>
          <p:cNvPr id="5" name="Rectangle 4">
            <a:extLst>
              <a:ext uri="{FF2B5EF4-FFF2-40B4-BE49-F238E27FC236}">
                <a16:creationId xmlns:a16="http://schemas.microsoft.com/office/drawing/2014/main" id="{76C9A24C-FD18-4622-8C36-431ED7EAFE73}"/>
              </a:ext>
            </a:extLst>
          </p:cNvPr>
          <p:cNvSpPr/>
          <p:nvPr userDrawn="1"/>
        </p:nvSpPr>
        <p:spPr>
          <a:xfrm>
            <a:off x="6094411" y="2521009"/>
            <a:ext cx="5580185" cy="1199776"/>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743891" y="2777997"/>
            <a:ext cx="5128525" cy="685800"/>
          </a:xfrm>
        </p:spPr>
        <p:txBody>
          <a:bodyPr anchor="b">
            <a:noAutofit/>
          </a:bodyPr>
          <a:lstStyle>
            <a:lvl1pPr>
              <a:defRPr sz="2400" b="0">
                <a:solidFill>
                  <a:schemeClr val="bg1"/>
                </a:solidFill>
              </a:defRPr>
            </a:lvl1pPr>
          </a:lstStyle>
          <a:p>
            <a:r>
              <a:rPr lang="en-US"/>
              <a:t>Click to edit Master title style</a:t>
            </a:r>
          </a:p>
        </p:txBody>
      </p:sp>
    </p:spTree>
    <p:extLst>
      <p:ext uri="{BB962C8B-B14F-4D97-AF65-F5344CB8AC3E}">
        <p14:creationId xmlns:p14="http://schemas.microsoft.com/office/powerpoint/2010/main" val="401471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1"/>
          </p:nvPr>
        </p:nvSpPr>
        <p:spPr>
          <a:xfrm>
            <a:off x="517524" y="1431148"/>
            <a:ext cx="5394960" cy="4696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2"/>
          </p:nvPr>
        </p:nvSpPr>
        <p:spPr>
          <a:xfrm>
            <a:off x="6281103" y="1431148"/>
            <a:ext cx="5394960" cy="4696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89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2827" y="2727878"/>
            <a:ext cx="5024024" cy="2387600"/>
          </a:xfrm>
        </p:spPr>
        <p:txBody>
          <a:bodyPr anchor="b"/>
          <a:lstStyle>
            <a:lvl1pPr algn="l">
              <a:defRPr sz="5998" b="1" baseline="0">
                <a:solidFill>
                  <a:schemeClr val="bg1"/>
                </a:solidFill>
                <a:latin typeface="Arial Narrow" charset="0"/>
                <a:ea typeface="Arial Narrow" charset="0"/>
                <a:cs typeface="Arial Narrow" charset="0"/>
              </a:defRPr>
            </a:lvl1pPr>
          </a:lstStyle>
          <a:p>
            <a:br>
              <a:rPr lang="en-US"/>
            </a:br>
            <a:r>
              <a:rPr lang="en-US"/>
              <a:t>Technology</a:t>
            </a:r>
            <a:br>
              <a:rPr lang="en-US"/>
            </a:br>
            <a:r>
              <a:rPr lang="en-US"/>
              <a:t>Development</a:t>
            </a:r>
          </a:p>
        </p:txBody>
      </p:sp>
      <p:sp>
        <p:nvSpPr>
          <p:cNvPr id="3" name="Subtitle 2"/>
          <p:cNvSpPr>
            <a:spLocks noGrp="1"/>
          </p:cNvSpPr>
          <p:nvPr>
            <p:ph type="subTitle" idx="1" hasCustomPrompt="1"/>
          </p:nvPr>
        </p:nvSpPr>
        <p:spPr>
          <a:xfrm>
            <a:off x="452826" y="5141116"/>
            <a:ext cx="5357224" cy="309490"/>
          </a:xfrm>
          <a:noFill/>
        </p:spPr>
        <p:txBody>
          <a:bodyPr>
            <a:noAutofit/>
          </a:bodyPr>
          <a:lstStyle>
            <a:lvl1pPr marL="0" indent="0" algn="l">
              <a:buNone/>
              <a:defRPr sz="1799">
                <a:solidFill>
                  <a:schemeClr val="accent2"/>
                </a:solidFill>
                <a:latin typeface="Arial Narrow" charset="0"/>
                <a:ea typeface="Arial Narrow" charset="0"/>
                <a:cs typeface="Arial Narrow"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Presenter’s name and date </a:t>
            </a:r>
          </a:p>
        </p:txBody>
      </p:sp>
      <p:sp>
        <p:nvSpPr>
          <p:cNvPr id="12" name="Rectangle 11">
            <a:extLst>
              <a:ext uri="{FF2B5EF4-FFF2-40B4-BE49-F238E27FC236}">
                <a16:creationId xmlns:a16="http://schemas.microsoft.com/office/drawing/2014/main" id="{9C28D62E-9F22-824C-B698-0BF0638CDCEF}"/>
              </a:ext>
            </a:extLst>
          </p:cNvPr>
          <p:cNvSpPr/>
          <p:nvPr userDrawn="1"/>
        </p:nvSpPr>
        <p:spPr>
          <a:xfrm>
            <a:off x="0" y="0"/>
            <a:ext cx="86038" cy="4956048"/>
          </a:xfrm>
          <a:prstGeom prst="rect">
            <a:avLst/>
          </a:prstGeom>
          <a:solidFill>
            <a:srgbClr val="019FC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047221FC-F48A-5748-80D6-4746D1C6FB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12727" y="6247624"/>
            <a:ext cx="1633302" cy="365760"/>
          </a:xfrm>
          <a:prstGeom prst="rect">
            <a:avLst/>
          </a:prstGeom>
        </p:spPr>
      </p:pic>
    </p:spTree>
    <p:extLst>
      <p:ext uri="{BB962C8B-B14F-4D97-AF65-F5344CB8AC3E}">
        <p14:creationId xmlns:p14="http://schemas.microsoft.com/office/powerpoint/2010/main" val="4174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7DA3C98C-9070-624C-AE8D-99E6862EAF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ext Placeholder 7"/>
          <p:cNvSpPr>
            <a:spLocks noGrp="1"/>
          </p:cNvSpPr>
          <p:nvPr>
            <p:ph type="body" sz="quarter" idx="12" hasCustomPrompt="1"/>
          </p:nvPr>
        </p:nvSpPr>
        <p:spPr>
          <a:xfrm>
            <a:off x="657774" y="3859922"/>
            <a:ext cx="3109156" cy="357190"/>
          </a:xfrm>
        </p:spPr>
        <p:txBody>
          <a:bodyPr>
            <a:noAutofit/>
          </a:bodyPr>
          <a:lstStyle>
            <a:lvl1pPr>
              <a:defRPr sz="1400">
                <a:solidFill>
                  <a:srgbClr val="9BA6B4"/>
                </a:solidFill>
              </a:defRPr>
            </a:lvl1pPr>
          </a:lstStyle>
          <a:p>
            <a:pPr lvl="0"/>
            <a:r>
              <a:rPr lang="en-US"/>
              <a:t>Author / Date</a:t>
            </a:r>
          </a:p>
        </p:txBody>
      </p:sp>
      <p:sp>
        <p:nvSpPr>
          <p:cNvPr id="2" name="Title 1"/>
          <p:cNvSpPr>
            <a:spLocks noGrp="1"/>
          </p:cNvSpPr>
          <p:nvPr>
            <p:ph type="ctrTitle"/>
          </p:nvPr>
        </p:nvSpPr>
        <p:spPr>
          <a:xfrm>
            <a:off x="657774" y="1286514"/>
            <a:ext cx="5436638" cy="2142485"/>
          </a:xfrm>
        </p:spPr>
        <p:txBody>
          <a:bodyPr anchor="t">
            <a:noAutofit/>
          </a:bodyPr>
          <a:lstStyle>
            <a:lvl1pPr>
              <a:defRPr sz="3200" b="0">
                <a:solidFill>
                  <a:srgbClr val="184C79"/>
                </a:solidFill>
              </a:defRPr>
            </a:lvl1pPr>
          </a:lstStyle>
          <a:p>
            <a:r>
              <a:rPr lang="en-GB"/>
              <a:t>Click to edit Master title style</a:t>
            </a:r>
            <a:endParaRPr lang="en-US"/>
          </a:p>
        </p:txBody>
      </p:sp>
    </p:spTree>
    <p:extLst>
      <p:ext uri="{BB962C8B-B14F-4D97-AF65-F5344CB8AC3E}">
        <p14:creationId xmlns:p14="http://schemas.microsoft.com/office/powerpoint/2010/main" val="1343899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PUTC-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00575" y="6242583"/>
            <a:ext cx="1655810" cy="370800"/>
          </a:xfrm>
          <a:prstGeom prst="rect">
            <a:avLst/>
          </a:prstGeom>
        </p:spPr>
      </p:pic>
      <p:pic>
        <p:nvPicPr>
          <p:cNvPr id="6" name="Picture 5">
            <a:extLst>
              <a:ext uri="{FF2B5EF4-FFF2-40B4-BE49-F238E27FC236}">
                <a16:creationId xmlns:a16="http://schemas.microsoft.com/office/drawing/2014/main" id="{7FDD6020-331E-7D4A-8923-C83B1965941F}"/>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00575" y="6243782"/>
            <a:ext cx="1645453" cy="369602"/>
          </a:xfrm>
          <a:prstGeom prst="rect">
            <a:avLst/>
          </a:prstGeom>
        </p:spPr>
      </p:pic>
      <p:pic>
        <p:nvPicPr>
          <p:cNvPr id="8" name="Graphic 7">
            <a:extLst>
              <a:ext uri="{FF2B5EF4-FFF2-40B4-BE49-F238E27FC236}">
                <a16:creationId xmlns:a16="http://schemas.microsoft.com/office/drawing/2014/main" id="{DD2293F9-EE87-D84C-8A6D-92C7F5D1B09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64665" y="361161"/>
            <a:ext cx="1803130" cy="601200"/>
          </a:xfrm>
          <a:prstGeom prst="rect">
            <a:avLst/>
          </a:prstGeom>
        </p:spPr>
      </p:pic>
      <p:pic>
        <p:nvPicPr>
          <p:cNvPr id="10" name="Graphic 9">
            <a:extLst>
              <a:ext uri="{FF2B5EF4-FFF2-40B4-BE49-F238E27FC236}">
                <a16:creationId xmlns:a16="http://schemas.microsoft.com/office/drawing/2014/main" id="{8653EDBE-F7F1-7740-89DE-7F78BE8EECD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7136" y="4411804"/>
            <a:ext cx="1214684" cy="1080000"/>
          </a:xfrm>
          <a:prstGeom prst="rect">
            <a:avLst/>
          </a:prstGeom>
        </p:spPr>
      </p:pic>
      <p:grpSp>
        <p:nvGrpSpPr>
          <p:cNvPr id="7" name="Group 6">
            <a:extLst>
              <a:ext uri="{FF2B5EF4-FFF2-40B4-BE49-F238E27FC236}">
                <a16:creationId xmlns:a16="http://schemas.microsoft.com/office/drawing/2014/main" id="{EE2AC034-A60F-DC48-B1B5-799C7F3053BB}"/>
              </a:ext>
            </a:extLst>
          </p:cNvPr>
          <p:cNvGrpSpPr>
            <a:grpSpLocks noChangeAspect="1"/>
          </p:cNvGrpSpPr>
          <p:nvPr userDrawn="1"/>
        </p:nvGrpSpPr>
        <p:grpSpPr>
          <a:xfrm>
            <a:off x="7434632" y="1148258"/>
            <a:ext cx="3231089" cy="3204000"/>
            <a:chOff x="2546757" y="545010"/>
            <a:chExt cx="2927434" cy="2902134"/>
          </a:xfrm>
        </p:grpSpPr>
        <p:sp>
          <p:nvSpPr>
            <p:cNvPr id="9" name="Triangle 8">
              <a:extLst>
                <a:ext uri="{FF2B5EF4-FFF2-40B4-BE49-F238E27FC236}">
                  <a16:creationId xmlns:a16="http://schemas.microsoft.com/office/drawing/2014/main" id="{8AF326AC-3785-AA41-893E-E63DA8BA1E78}"/>
                </a:ext>
              </a:extLst>
            </p:cNvPr>
            <p:cNvSpPr/>
            <p:nvPr/>
          </p:nvSpPr>
          <p:spPr>
            <a:xfrm rot="8857524">
              <a:off x="2671148" y="2684448"/>
              <a:ext cx="168261" cy="115378"/>
            </a:xfrm>
            <a:prstGeom prst="triangle">
              <a:avLst/>
            </a:prstGeom>
            <a:solidFill>
              <a:schemeClr val="tx2"/>
            </a:solidFill>
            <a:ln w="12700"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11" name="Arc 10">
              <a:extLst>
                <a:ext uri="{FF2B5EF4-FFF2-40B4-BE49-F238E27FC236}">
                  <a16:creationId xmlns:a16="http://schemas.microsoft.com/office/drawing/2014/main" id="{4FDB98B7-CF1C-6E4E-854D-3D1A282076FE}"/>
                </a:ext>
              </a:extLst>
            </p:cNvPr>
            <p:cNvSpPr>
              <a:spLocks noChangeAspect="1"/>
            </p:cNvSpPr>
            <p:nvPr/>
          </p:nvSpPr>
          <p:spPr>
            <a:xfrm>
              <a:off x="2719273" y="745100"/>
              <a:ext cx="2514465" cy="2506100"/>
            </a:xfrm>
            <a:prstGeom prst="arc">
              <a:avLst>
                <a:gd name="adj1" fmla="val 17820349"/>
                <a:gd name="adj2" fmla="val 12600123"/>
              </a:avLst>
            </a:prstGeom>
            <a:ln w="25400">
              <a:solidFill>
                <a:srgbClr val="FADC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2" name="Arc 11">
              <a:extLst>
                <a:ext uri="{FF2B5EF4-FFF2-40B4-BE49-F238E27FC236}">
                  <a16:creationId xmlns:a16="http://schemas.microsoft.com/office/drawing/2014/main" id="{DF527BEB-B2A0-5F47-8927-779BBC987442}"/>
                </a:ext>
              </a:extLst>
            </p:cNvPr>
            <p:cNvSpPr>
              <a:spLocks noChangeAspect="1"/>
            </p:cNvSpPr>
            <p:nvPr/>
          </p:nvSpPr>
          <p:spPr>
            <a:xfrm>
              <a:off x="2546757" y="545010"/>
              <a:ext cx="2879857" cy="2902134"/>
            </a:xfrm>
            <a:prstGeom prst="arc">
              <a:avLst>
                <a:gd name="adj1" fmla="val 8981267"/>
                <a:gd name="adj2" fmla="val 975363"/>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4" name="Oval 13">
              <a:extLst>
                <a:ext uri="{FF2B5EF4-FFF2-40B4-BE49-F238E27FC236}">
                  <a16:creationId xmlns:a16="http://schemas.microsoft.com/office/drawing/2014/main" id="{A16DECB1-B6C6-6745-AC70-F603BD1385EE}"/>
                </a:ext>
              </a:extLst>
            </p:cNvPr>
            <p:cNvSpPr>
              <a:spLocks noChangeAspect="1"/>
            </p:cNvSpPr>
            <p:nvPr/>
          </p:nvSpPr>
          <p:spPr>
            <a:xfrm>
              <a:off x="5137018" y="1142338"/>
              <a:ext cx="90040" cy="90000"/>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296F49D3-3C07-5F4E-9BE2-56FD699CA3F5}"/>
                </a:ext>
              </a:extLst>
            </p:cNvPr>
            <p:cNvSpPr>
              <a:spLocks noChangeAspect="1"/>
            </p:cNvSpPr>
            <p:nvPr/>
          </p:nvSpPr>
          <p:spPr>
            <a:xfrm>
              <a:off x="2585728" y="1453972"/>
              <a:ext cx="90040" cy="90000"/>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nvGrpSpPr>
            <p:cNvPr id="16" name="Group 15">
              <a:extLst>
                <a:ext uri="{FF2B5EF4-FFF2-40B4-BE49-F238E27FC236}">
                  <a16:creationId xmlns:a16="http://schemas.microsoft.com/office/drawing/2014/main" id="{848B86EA-B3B3-6F46-9771-5FB33E679992}"/>
                </a:ext>
              </a:extLst>
            </p:cNvPr>
            <p:cNvGrpSpPr/>
            <p:nvPr/>
          </p:nvGrpSpPr>
          <p:grpSpPr>
            <a:xfrm>
              <a:off x="3182656" y="650790"/>
              <a:ext cx="185701" cy="185701"/>
              <a:chOff x="6108963" y="3212402"/>
              <a:chExt cx="272056" cy="272056"/>
            </a:xfrm>
          </p:grpSpPr>
          <p:sp>
            <p:nvSpPr>
              <p:cNvPr id="33" name="Oval 32">
                <a:extLst>
                  <a:ext uri="{FF2B5EF4-FFF2-40B4-BE49-F238E27FC236}">
                    <a16:creationId xmlns:a16="http://schemas.microsoft.com/office/drawing/2014/main" id="{4FFCB666-8F89-744F-9E4B-DF41AFBC8CAA}"/>
                  </a:ext>
                </a:extLst>
              </p:cNvPr>
              <p:cNvSpPr/>
              <p:nvPr/>
            </p:nvSpPr>
            <p:spPr>
              <a:xfrm>
                <a:off x="6108963" y="3212402"/>
                <a:ext cx="272056" cy="272056"/>
              </a:xfrm>
              <a:prstGeom prst="ellipse">
                <a:avLst/>
              </a:prstGeom>
              <a:solidFill>
                <a:schemeClr val="bg1"/>
              </a:solidFill>
              <a:ln w="22225" cap="flat" cmpd="sng" algn="ctr">
                <a:solidFill>
                  <a:schemeClr val="tx2"/>
                </a:solid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E89DD0FA-09E3-224D-AE30-7684B5E661DB}"/>
                  </a:ext>
                </a:extLst>
              </p:cNvPr>
              <p:cNvSpPr/>
              <p:nvPr/>
            </p:nvSpPr>
            <p:spPr>
              <a:xfrm>
                <a:off x="6169357" y="3272796"/>
                <a:ext cx="151268" cy="151268"/>
              </a:xfrm>
              <a:prstGeom prst="ellipse">
                <a:avLst/>
              </a:prstGeom>
              <a:solidFill>
                <a:schemeClr val="tx2"/>
              </a:solidFill>
              <a:ln w="22225"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grpSp>
          <p:nvGrpSpPr>
            <p:cNvPr id="17" name="Group 16">
              <a:extLst>
                <a:ext uri="{FF2B5EF4-FFF2-40B4-BE49-F238E27FC236}">
                  <a16:creationId xmlns:a16="http://schemas.microsoft.com/office/drawing/2014/main" id="{8BF6066D-B1FF-5D45-B899-B434819FA7BC}"/>
                </a:ext>
              </a:extLst>
            </p:cNvPr>
            <p:cNvGrpSpPr/>
            <p:nvPr/>
          </p:nvGrpSpPr>
          <p:grpSpPr>
            <a:xfrm>
              <a:off x="4736726" y="745100"/>
              <a:ext cx="185701" cy="185701"/>
              <a:chOff x="6108963" y="3212402"/>
              <a:chExt cx="272056" cy="272056"/>
            </a:xfrm>
          </p:grpSpPr>
          <p:sp>
            <p:nvSpPr>
              <p:cNvPr id="31" name="Oval 30">
                <a:extLst>
                  <a:ext uri="{FF2B5EF4-FFF2-40B4-BE49-F238E27FC236}">
                    <a16:creationId xmlns:a16="http://schemas.microsoft.com/office/drawing/2014/main" id="{32DEF36C-3C42-5140-A124-0D08DA9D9982}"/>
                  </a:ext>
                </a:extLst>
              </p:cNvPr>
              <p:cNvSpPr/>
              <p:nvPr/>
            </p:nvSpPr>
            <p:spPr>
              <a:xfrm>
                <a:off x="6108963" y="3212402"/>
                <a:ext cx="272056" cy="272056"/>
              </a:xfrm>
              <a:prstGeom prst="ellipse">
                <a:avLst/>
              </a:prstGeom>
              <a:solidFill>
                <a:schemeClr val="bg1"/>
              </a:solidFill>
              <a:ln w="22225" cap="flat" cmpd="sng" algn="ctr">
                <a:solidFill>
                  <a:schemeClr val="tx2"/>
                </a:solid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43220065-398C-EB4A-8D9F-86E40BF27E33}"/>
                  </a:ext>
                </a:extLst>
              </p:cNvPr>
              <p:cNvSpPr/>
              <p:nvPr/>
            </p:nvSpPr>
            <p:spPr>
              <a:xfrm>
                <a:off x="6169357" y="3272796"/>
                <a:ext cx="151268" cy="151268"/>
              </a:xfrm>
              <a:prstGeom prst="ellipse">
                <a:avLst/>
              </a:prstGeom>
              <a:solidFill>
                <a:schemeClr val="tx2"/>
              </a:solidFill>
              <a:ln w="22225"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grpSp>
          <p:nvGrpSpPr>
            <p:cNvPr id="18" name="Group 17">
              <a:extLst>
                <a:ext uri="{FF2B5EF4-FFF2-40B4-BE49-F238E27FC236}">
                  <a16:creationId xmlns:a16="http://schemas.microsoft.com/office/drawing/2014/main" id="{6E8B2065-01AF-124A-8A1F-2C2B2F98A621}"/>
                </a:ext>
              </a:extLst>
            </p:cNvPr>
            <p:cNvGrpSpPr/>
            <p:nvPr/>
          </p:nvGrpSpPr>
          <p:grpSpPr>
            <a:xfrm>
              <a:off x="5233744" y="2285780"/>
              <a:ext cx="240447" cy="240447"/>
              <a:chOff x="6108970" y="3212402"/>
              <a:chExt cx="272056" cy="272056"/>
            </a:xfrm>
          </p:grpSpPr>
          <p:sp>
            <p:nvSpPr>
              <p:cNvPr id="29" name="Oval 28">
                <a:extLst>
                  <a:ext uri="{FF2B5EF4-FFF2-40B4-BE49-F238E27FC236}">
                    <a16:creationId xmlns:a16="http://schemas.microsoft.com/office/drawing/2014/main" id="{50A55D76-CE82-8E4D-A28C-40D9A5FD1E80}"/>
                  </a:ext>
                </a:extLst>
              </p:cNvPr>
              <p:cNvSpPr/>
              <p:nvPr/>
            </p:nvSpPr>
            <p:spPr>
              <a:xfrm>
                <a:off x="6108970" y="3212402"/>
                <a:ext cx="272056" cy="272056"/>
              </a:xfrm>
              <a:prstGeom prst="ellipse">
                <a:avLst/>
              </a:prstGeom>
              <a:solidFill>
                <a:schemeClr val="bg1"/>
              </a:solidFill>
              <a:ln w="22225" cap="flat" cmpd="sng" algn="ctr">
                <a:solidFill>
                  <a:schemeClr val="tx2"/>
                </a:solid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E66E1861-AD11-4145-B942-7669FB396194}"/>
                  </a:ext>
                </a:extLst>
              </p:cNvPr>
              <p:cNvSpPr/>
              <p:nvPr/>
            </p:nvSpPr>
            <p:spPr>
              <a:xfrm>
                <a:off x="6169358" y="3272796"/>
                <a:ext cx="151268" cy="151268"/>
              </a:xfrm>
              <a:prstGeom prst="ellipse">
                <a:avLst/>
              </a:prstGeom>
              <a:solidFill>
                <a:schemeClr val="tx2"/>
              </a:solidFill>
              <a:ln w="22225"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sp>
          <p:nvSpPr>
            <p:cNvPr id="19" name="Oval 18">
              <a:extLst>
                <a:ext uri="{FF2B5EF4-FFF2-40B4-BE49-F238E27FC236}">
                  <a16:creationId xmlns:a16="http://schemas.microsoft.com/office/drawing/2014/main" id="{B6B4F54A-04E0-CE4E-BE29-207FBC1F90C1}"/>
                </a:ext>
              </a:extLst>
            </p:cNvPr>
            <p:cNvSpPr>
              <a:spLocks noChangeAspect="1"/>
            </p:cNvSpPr>
            <p:nvPr/>
          </p:nvSpPr>
          <p:spPr>
            <a:xfrm>
              <a:off x="4491897" y="828889"/>
              <a:ext cx="108048" cy="108000"/>
            </a:xfrm>
            <a:prstGeom prst="ellipse">
              <a:avLst/>
            </a:prstGeom>
            <a:solidFill>
              <a:srgbClr val="FADC3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A6467FAA-8C82-E546-AEA9-2660FB57DCE7}"/>
                </a:ext>
              </a:extLst>
            </p:cNvPr>
            <p:cNvSpPr>
              <a:spLocks noChangeAspect="1"/>
            </p:cNvSpPr>
            <p:nvPr/>
          </p:nvSpPr>
          <p:spPr>
            <a:xfrm>
              <a:off x="4199978" y="3168732"/>
              <a:ext cx="108048" cy="108000"/>
            </a:xfrm>
            <a:prstGeom prst="ellipse">
              <a:avLst/>
            </a:prstGeom>
            <a:solidFill>
              <a:srgbClr val="FADC3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DE9B45A3-5193-E545-979A-6E23A556FBA2}"/>
                </a:ext>
              </a:extLst>
            </p:cNvPr>
            <p:cNvSpPr>
              <a:spLocks noChangeAspect="1"/>
            </p:cNvSpPr>
            <p:nvPr/>
          </p:nvSpPr>
          <p:spPr>
            <a:xfrm>
              <a:off x="4403481" y="3100633"/>
              <a:ext cx="108048" cy="108000"/>
            </a:xfrm>
            <a:prstGeom prst="ellipse">
              <a:avLst/>
            </a:prstGeom>
            <a:solidFill>
              <a:srgbClr val="FADC3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3F42C4DA-487E-1143-8619-E759B6565F2B}"/>
                </a:ext>
              </a:extLst>
            </p:cNvPr>
            <p:cNvSpPr>
              <a:spLocks noChangeAspect="1"/>
            </p:cNvSpPr>
            <p:nvPr/>
          </p:nvSpPr>
          <p:spPr>
            <a:xfrm>
              <a:off x="3967358" y="3197200"/>
              <a:ext cx="108048" cy="108000"/>
            </a:xfrm>
            <a:prstGeom prst="ellipse">
              <a:avLst/>
            </a:prstGeom>
            <a:solidFill>
              <a:srgbClr val="FADC3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3" name="Triangle 22">
              <a:extLst>
                <a:ext uri="{FF2B5EF4-FFF2-40B4-BE49-F238E27FC236}">
                  <a16:creationId xmlns:a16="http://schemas.microsoft.com/office/drawing/2014/main" id="{E56B3D55-4922-604A-A3FC-BD6572E70FE0}"/>
                </a:ext>
              </a:extLst>
            </p:cNvPr>
            <p:cNvSpPr/>
            <p:nvPr/>
          </p:nvSpPr>
          <p:spPr>
            <a:xfrm rot="1582131">
              <a:off x="2825118" y="1289247"/>
              <a:ext cx="168261" cy="115378"/>
            </a:xfrm>
            <a:prstGeom prst="triangle">
              <a:avLst/>
            </a:prstGeom>
            <a:solidFill>
              <a:srgbClr val="FADC31"/>
            </a:solidFill>
            <a:ln w="12700"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nvGrpSpPr>
            <p:cNvPr id="24" name="Group 23">
              <a:extLst>
                <a:ext uri="{FF2B5EF4-FFF2-40B4-BE49-F238E27FC236}">
                  <a16:creationId xmlns:a16="http://schemas.microsoft.com/office/drawing/2014/main" id="{3C909660-09B9-2E43-B838-4C1E3A68737D}"/>
                </a:ext>
              </a:extLst>
            </p:cNvPr>
            <p:cNvGrpSpPr/>
            <p:nvPr/>
          </p:nvGrpSpPr>
          <p:grpSpPr>
            <a:xfrm>
              <a:off x="2974426" y="979299"/>
              <a:ext cx="2011884" cy="2015999"/>
              <a:chOff x="4738322" y="-2338969"/>
              <a:chExt cx="2011884" cy="2015999"/>
            </a:xfrm>
          </p:grpSpPr>
          <p:grpSp>
            <p:nvGrpSpPr>
              <p:cNvPr id="25" name="Group 24">
                <a:extLst>
                  <a:ext uri="{FF2B5EF4-FFF2-40B4-BE49-F238E27FC236}">
                    <a16:creationId xmlns:a16="http://schemas.microsoft.com/office/drawing/2014/main" id="{F6C23BE7-5EA8-5F42-9F5F-191936CB06C4}"/>
                  </a:ext>
                </a:extLst>
              </p:cNvPr>
              <p:cNvGrpSpPr/>
              <p:nvPr/>
            </p:nvGrpSpPr>
            <p:grpSpPr>
              <a:xfrm>
                <a:off x="4738322" y="-2338969"/>
                <a:ext cx="2011884" cy="2015999"/>
                <a:chOff x="4738322" y="-2338969"/>
                <a:chExt cx="2011884" cy="2015999"/>
              </a:xfrm>
            </p:grpSpPr>
            <p:sp>
              <p:nvSpPr>
                <p:cNvPr id="27" name="Oval 26">
                  <a:extLst>
                    <a:ext uri="{FF2B5EF4-FFF2-40B4-BE49-F238E27FC236}">
                      <a16:creationId xmlns:a16="http://schemas.microsoft.com/office/drawing/2014/main" id="{FC8C7B3F-CC37-944F-AFDE-17DB1E16AC43}"/>
                    </a:ext>
                  </a:extLst>
                </p:cNvPr>
                <p:cNvSpPr/>
                <p:nvPr/>
              </p:nvSpPr>
              <p:spPr>
                <a:xfrm>
                  <a:off x="4738322" y="-2338969"/>
                  <a:ext cx="2011884" cy="2015999"/>
                </a:xfrm>
                <a:prstGeom prst="ellipse">
                  <a:avLst/>
                </a:prstGeom>
                <a:solidFill>
                  <a:schemeClr val="accent4"/>
                </a:solidFill>
                <a:ln w="12700" cap="flat" cmpd="sng" algn="ctr">
                  <a:no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15C68C28-DD81-484C-9365-D4F187EDBD1E}"/>
                    </a:ext>
                  </a:extLst>
                </p:cNvPr>
                <p:cNvSpPr/>
                <p:nvPr/>
              </p:nvSpPr>
              <p:spPr>
                <a:xfrm>
                  <a:off x="4894623" y="-2180611"/>
                  <a:ext cx="1699282" cy="1699282"/>
                </a:xfrm>
                <a:prstGeom prst="ellipse">
                  <a:avLst/>
                </a:prstGeom>
                <a:gradFill flip="none" rotWithShape="1">
                  <a:gsLst>
                    <a:gs pos="0">
                      <a:schemeClr val="bg1"/>
                    </a:gs>
                    <a:gs pos="100000">
                      <a:schemeClr val="bg2"/>
                    </a:gs>
                  </a:gsLst>
                  <a:lin ang="15600000" scaled="0"/>
                  <a:tileRect/>
                </a:gradFill>
                <a:ln w="15875" cap="flat" cmpd="sng" algn="ctr">
                  <a:solidFill>
                    <a:schemeClr val="tx2"/>
                  </a:solidFill>
                  <a:prstDash val="solid"/>
                  <a:miter lim="800000"/>
                </a:ln>
                <a:effectLst/>
              </p:spPr>
              <p:txBody>
                <a:bodyPr lIns="0" tIns="0" rIns="0" bIns="0" rtlCol="0" anchor="t" anchorCtr="0">
                  <a:noAutofit/>
                </a:bodyPr>
                <a:lstStyle/>
                <a:p>
                  <a:pPr marL="0" marR="0" indent="0" algn="ctr" defTabSz="457063" rtl="0" eaLnBrk="1" fontAlgn="auto" latinLnBrk="0" hangingPunct="1">
                    <a:lnSpc>
                      <a:spcPct val="100000"/>
                    </a:lnSpc>
                    <a:spcBef>
                      <a:spcPts val="1799"/>
                    </a:spcBef>
                    <a:spcAft>
                      <a:spcPts val="0"/>
                    </a:spcAft>
                    <a:buClrTx/>
                    <a:buSzTx/>
                    <a:buFontTx/>
                    <a:buNone/>
                    <a:tabLst/>
                  </a:pPr>
                  <a:endParaRPr kumimoji="0" lang="en-US" sz="1200" b="0" i="0" u="none" strike="noStrike" kern="0" cap="none" spc="0" normalizeH="0" baseline="0" noProof="0">
                    <a:ln>
                      <a:noFill/>
                    </a:ln>
                    <a:effectLst/>
                    <a:uLnTx/>
                    <a:uFillTx/>
                    <a:latin typeface="Arial" panose="020B0604020202020204"/>
                    <a:ea typeface="+mn-ea"/>
                    <a:cs typeface="+mn-cs"/>
                  </a:endParaRPr>
                </a:p>
              </p:txBody>
            </p:sp>
          </p:grpSp>
          <p:pic>
            <p:nvPicPr>
              <p:cNvPr id="26" name="Picture 25">
                <a:extLst>
                  <a:ext uri="{FF2B5EF4-FFF2-40B4-BE49-F238E27FC236}">
                    <a16:creationId xmlns:a16="http://schemas.microsoft.com/office/drawing/2014/main" id="{4CF1F46B-CB1A-E945-80F9-04D6B6181FF9}"/>
                  </a:ext>
                </a:extLst>
              </p:cNvPr>
              <p:cNvPicPr>
                <a:picLocks noChangeAspect="1"/>
              </p:cNvPicPr>
              <p:nvPr/>
            </p:nvPicPr>
            <p:blipFill>
              <a:blip r:embed="rId9"/>
              <a:stretch>
                <a:fillRect/>
              </a:stretch>
            </p:blipFill>
            <p:spPr>
              <a:xfrm>
                <a:off x="5095555" y="-1646057"/>
                <a:ext cx="1297419" cy="630175"/>
              </a:xfrm>
              <a:prstGeom prst="rect">
                <a:avLst/>
              </a:prstGeom>
            </p:spPr>
          </p:pic>
        </p:grpSp>
      </p:grpSp>
    </p:spTree>
    <p:extLst>
      <p:ext uri="{BB962C8B-B14F-4D97-AF65-F5344CB8AC3E}">
        <p14:creationId xmlns:p14="http://schemas.microsoft.com/office/powerpoint/2010/main" val="338855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Option 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7354" y="1250523"/>
            <a:ext cx="4703954" cy="526254"/>
          </a:xfrm>
        </p:spPr>
        <p:txBody>
          <a:bodyPr>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ext Placeholder 7"/>
          <p:cNvSpPr>
            <a:spLocks noGrp="1"/>
          </p:cNvSpPr>
          <p:nvPr>
            <p:ph type="body" sz="quarter" idx="12" hasCustomPrompt="1"/>
          </p:nvPr>
        </p:nvSpPr>
        <p:spPr>
          <a:xfrm>
            <a:off x="5337353" y="1693814"/>
            <a:ext cx="4703954" cy="357190"/>
          </a:xfrm>
        </p:spPr>
        <p:txBody>
          <a:bodyPr>
            <a:noAutofit/>
          </a:bodyPr>
          <a:lstStyle>
            <a:lvl1pPr>
              <a:defRPr sz="1400"/>
            </a:lvl1pPr>
          </a:lstStyle>
          <a:p>
            <a:pPr lvl="0"/>
            <a:r>
              <a:rPr lang="en-US"/>
              <a:t>Date</a:t>
            </a:r>
          </a:p>
        </p:txBody>
      </p:sp>
      <p:sp>
        <p:nvSpPr>
          <p:cNvPr id="20" name="Rectangle 19">
            <a:extLst>
              <a:ext uri="{FF2B5EF4-FFF2-40B4-BE49-F238E27FC236}">
                <a16:creationId xmlns:a16="http://schemas.microsoft.com/office/drawing/2014/main" id="{16787E9C-4889-4EE8-9DED-3A97D2367CBB}"/>
              </a:ext>
            </a:extLst>
          </p:cNvPr>
          <p:cNvSpPr/>
          <p:nvPr userDrawn="1"/>
        </p:nvSpPr>
        <p:spPr>
          <a:xfrm>
            <a:off x="-1" y="2051004"/>
            <a:ext cx="12188825" cy="4100553"/>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E25AD62-8151-47B3-8743-B4A0CD72451A}"/>
              </a:ext>
            </a:extLst>
          </p:cNvPr>
          <p:cNvSpPr/>
          <p:nvPr userDrawn="1"/>
        </p:nvSpPr>
        <p:spPr>
          <a:xfrm>
            <a:off x="-1" y="1051133"/>
            <a:ext cx="5221481" cy="1282049"/>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500434" y="1236231"/>
            <a:ext cx="4421943" cy="685800"/>
          </a:xfrm>
        </p:spPr>
        <p:txBody>
          <a:bodyPr anchor="b">
            <a:noAutofit/>
          </a:bodyPr>
          <a:lstStyle>
            <a:lvl1pPr>
              <a:defRPr sz="2400" b="0">
                <a:solidFill>
                  <a:schemeClr val="bg1"/>
                </a:solidFill>
              </a:defRPr>
            </a:lvl1pPr>
          </a:lstStyle>
          <a:p>
            <a:r>
              <a:rPr lang="en-US"/>
              <a:t>Click to edit Master title style</a:t>
            </a:r>
          </a:p>
        </p:txBody>
      </p:sp>
    </p:spTree>
    <p:extLst>
      <p:ext uri="{BB962C8B-B14F-4D97-AF65-F5344CB8AC3E}">
        <p14:creationId xmlns:p14="http://schemas.microsoft.com/office/powerpoint/2010/main" val="366377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637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1"/>
          </p:nvPr>
        </p:nvSpPr>
        <p:spPr>
          <a:xfrm>
            <a:off x="517524" y="1431148"/>
            <a:ext cx="5394960" cy="4696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2"/>
          </p:nvPr>
        </p:nvSpPr>
        <p:spPr>
          <a:xfrm>
            <a:off x="6281103" y="1431148"/>
            <a:ext cx="5394960" cy="4696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05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ark Option Title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B80114-709E-46B6-8F37-FB161CC111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80" r="26492"/>
          <a:stretch/>
        </p:blipFill>
        <p:spPr>
          <a:xfrm>
            <a:off x="1" y="0"/>
            <a:ext cx="6743890" cy="6858000"/>
          </a:xfrm>
          <a:prstGeom prst="rect">
            <a:avLst/>
          </a:prstGeom>
        </p:spPr>
      </p:pic>
      <p:sp>
        <p:nvSpPr>
          <p:cNvPr id="3" name="Subtitle 2"/>
          <p:cNvSpPr>
            <a:spLocks noGrp="1"/>
          </p:cNvSpPr>
          <p:nvPr>
            <p:ph type="subTitle" idx="1"/>
          </p:nvPr>
        </p:nvSpPr>
        <p:spPr>
          <a:xfrm>
            <a:off x="6743892" y="3834349"/>
            <a:ext cx="4930705" cy="489823"/>
          </a:xfrm>
        </p:spPr>
        <p:txBody>
          <a:bodyPr>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ext Placeholder 7"/>
          <p:cNvSpPr>
            <a:spLocks noGrp="1"/>
          </p:cNvSpPr>
          <p:nvPr>
            <p:ph type="body" sz="quarter" idx="12" hasCustomPrompt="1"/>
          </p:nvPr>
        </p:nvSpPr>
        <p:spPr>
          <a:xfrm>
            <a:off x="6743893" y="4324172"/>
            <a:ext cx="4930704" cy="357190"/>
          </a:xfrm>
        </p:spPr>
        <p:txBody>
          <a:bodyPr>
            <a:noAutofit/>
          </a:bodyPr>
          <a:lstStyle>
            <a:lvl1pPr>
              <a:defRPr sz="1400"/>
            </a:lvl1pPr>
          </a:lstStyle>
          <a:p>
            <a:pPr lvl="0"/>
            <a:r>
              <a:rPr lang="en-US"/>
              <a:t>Author</a:t>
            </a:r>
          </a:p>
        </p:txBody>
      </p:sp>
      <p:pic>
        <p:nvPicPr>
          <p:cNvPr id="10" name="Picture 9">
            <a:extLst>
              <a:ext uri="{FF2B5EF4-FFF2-40B4-BE49-F238E27FC236}">
                <a16:creationId xmlns:a16="http://schemas.microsoft.com/office/drawing/2014/main" id="{4695C0FB-ED82-4769-8B64-FC3E6845789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73119" y="217006"/>
            <a:ext cx="7690130" cy="8363888"/>
          </a:xfrm>
          <a:prstGeom prst="rect">
            <a:avLst/>
          </a:prstGeom>
        </p:spPr>
      </p:pic>
      <p:sp>
        <p:nvSpPr>
          <p:cNvPr id="5" name="Rectangle 4">
            <a:extLst>
              <a:ext uri="{FF2B5EF4-FFF2-40B4-BE49-F238E27FC236}">
                <a16:creationId xmlns:a16="http://schemas.microsoft.com/office/drawing/2014/main" id="{76C9A24C-FD18-4622-8C36-431ED7EAFE73}"/>
              </a:ext>
            </a:extLst>
          </p:cNvPr>
          <p:cNvSpPr/>
          <p:nvPr userDrawn="1"/>
        </p:nvSpPr>
        <p:spPr>
          <a:xfrm>
            <a:off x="6094411" y="2521009"/>
            <a:ext cx="5580185" cy="1199776"/>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743891" y="2777997"/>
            <a:ext cx="5128525" cy="685800"/>
          </a:xfrm>
        </p:spPr>
        <p:txBody>
          <a:bodyPr anchor="b">
            <a:noAutofit/>
          </a:bodyPr>
          <a:lstStyle>
            <a:lvl1pPr>
              <a:defRPr sz="2400" b="0">
                <a:solidFill>
                  <a:schemeClr val="bg1"/>
                </a:solidFill>
              </a:defRPr>
            </a:lvl1pPr>
          </a:lstStyle>
          <a:p>
            <a:r>
              <a:rPr lang="en-US"/>
              <a:t>Click to edit Master title style</a:t>
            </a:r>
          </a:p>
        </p:txBody>
      </p:sp>
    </p:spTree>
    <p:extLst>
      <p:ext uri="{BB962C8B-B14F-4D97-AF65-F5344CB8AC3E}">
        <p14:creationId xmlns:p14="http://schemas.microsoft.com/office/powerpoint/2010/main" val="287654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ark Option 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7354" y="1250523"/>
            <a:ext cx="4703954" cy="526254"/>
          </a:xfrm>
        </p:spPr>
        <p:txBody>
          <a:bodyPr>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ext Placeholder 7"/>
          <p:cNvSpPr>
            <a:spLocks noGrp="1"/>
          </p:cNvSpPr>
          <p:nvPr>
            <p:ph type="body" sz="quarter" idx="12" hasCustomPrompt="1"/>
          </p:nvPr>
        </p:nvSpPr>
        <p:spPr>
          <a:xfrm>
            <a:off x="5337353" y="1693814"/>
            <a:ext cx="4703954" cy="357190"/>
          </a:xfrm>
        </p:spPr>
        <p:txBody>
          <a:bodyPr>
            <a:noAutofit/>
          </a:bodyPr>
          <a:lstStyle>
            <a:lvl1pPr>
              <a:defRPr sz="1400"/>
            </a:lvl1pPr>
          </a:lstStyle>
          <a:p>
            <a:pPr lvl="0"/>
            <a:r>
              <a:rPr lang="en-US"/>
              <a:t>Date</a:t>
            </a:r>
          </a:p>
        </p:txBody>
      </p:sp>
      <p:sp>
        <p:nvSpPr>
          <p:cNvPr id="20" name="Rectangle 19">
            <a:extLst>
              <a:ext uri="{FF2B5EF4-FFF2-40B4-BE49-F238E27FC236}">
                <a16:creationId xmlns:a16="http://schemas.microsoft.com/office/drawing/2014/main" id="{16787E9C-4889-4EE8-9DED-3A97D2367CBB}"/>
              </a:ext>
            </a:extLst>
          </p:cNvPr>
          <p:cNvSpPr/>
          <p:nvPr userDrawn="1"/>
        </p:nvSpPr>
        <p:spPr>
          <a:xfrm>
            <a:off x="-1" y="2051004"/>
            <a:ext cx="12188825" cy="4100553"/>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E25AD62-8151-47B3-8743-B4A0CD72451A}"/>
              </a:ext>
            </a:extLst>
          </p:cNvPr>
          <p:cNvSpPr/>
          <p:nvPr userDrawn="1"/>
        </p:nvSpPr>
        <p:spPr>
          <a:xfrm>
            <a:off x="-1" y="1051133"/>
            <a:ext cx="5221481" cy="1282049"/>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500434" y="1236231"/>
            <a:ext cx="4421943" cy="685800"/>
          </a:xfrm>
        </p:spPr>
        <p:txBody>
          <a:bodyPr anchor="b">
            <a:noAutofit/>
          </a:bodyPr>
          <a:lstStyle>
            <a:lvl1pPr>
              <a:defRPr sz="2400" b="0">
                <a:solidFill>
                  <a:schemeClr val="bg1"/>
                </a:solidFill>
              </a:defRPr>
            </a:lvl1pPr>
          </a:lstStyle>
          <a:p>
            <a:r>
              <a:rPr lang="en-US"/>
              <a:t>Click to edit Master title style</a:t>
            </a:r>
          </a:p>
        </p:txBody>
      </p:sp>
    </p:spTree>
    <p:extLst>
      <p:ext uri="{BB962C8B-B14F-4D97-AF65-F5344CB8AC3E}">
        <p14:creationId xmlns:p14="http://schemas.microsoft.com/office/powerpoint/2010/main" val="100370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4778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8" y="316846"/>
            <a:ext cx="11153775" cy="100584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17525" y="1431010"/>
            <a:ext cx="11152188" cy="459845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26CB77-8726-6C41-BC3B-93CDC477DC7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22357" y="6424118"/>
            <a:ext cx="1146396" cy="256903"/>
          </a:xfrm>
          <a:prstGeom prst="rect">
            <a:avLst/>
          </a:prstGeom>
        </p:spPr>
      </p:pic>
      <p:pic>
        <p:nvPicPr>
          <p:cNvPr id="8" name="Picture 7">
            <a:extLst>
              <a:ext uri="{FF2B5EF4-FFF2-40B4-BE49-F238E27FC236}">
                <a16:creationId xmlns:a16="http://schemas.microsoft.com/office/drawing/2014/main" id="{A8AD598B-5CC1-4E3A-9D06-70792A27B9FE}"/>
              </a:ext>
            </a:extLst>
          </p:cNvPr>
          <p:cNvPicPr>
            <a:picLocks noChangeAspect="1"/>
          </p:cNvPicPr>
          <p:nvPr userDrawn="1"/>
        </p:nvPicPr>
        <p:blipFill>
          <a:blip r:embed="rId16" cstate="print">
            <a:extLst>
              <a:ext uri="{28A0092B-C50C-407E-A947-70E740481C1C}">
                <a14:useLocalDpi xmlns:a14="http://schemas.microsoft.com/office/drawing/2010/main" val="0"/>
              </a:ext>
            </a:extLst>
          </a:blip>
          <a:srcRect/>
          <a:stretch/>
        </p:blipFill>
        <p:spPr>
          <a:xfrm>
            <a:off x="10526281" y="6425030"/>
            <a:ext cx="1138547" cy="255078"/>
          </a:xfrm>
          <a:prstGeom prst="rect">
            <a:avLst/>
          </a:prstGeom>
        </p:spPr>
      </p:pic>
      <p:sp>
        <p:nvSpPr>
          <p:cNvPr id="6" name="RightsWATCH-Watermark-Text-1234567890">
            <a:extLst>
              <a:ext uri="{FF2B5EF4-FFF2-40B4-BE49-F238E27FC236}">
                <a16:creationId xmlns:a16="http://schemas.microsoft.com/office/drawing/2014/main" id="{EBA2F58F-5D3A-4798-B591-0BA79634B3A4}"/>
              </a:ext>
            </a:extLst>
          </p:cNvPr>
          <p:cNvSpPr txBox="1">
            <a:spLocks noChangeArrowheads="1"/>
          </p:cNvSpPr>
          <p:nvPr userDrawn="1"/>
        </p:nvSpPr>
        <p:spPr bwMode="auto">
          <a:xfrm rot="5400000">
            <a:off x="11396662" y="3336926"/>
            <a:ext cx="1222375"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GB" altLang="en-US" sz="1200">
                <a:solidFill>
                  <a:schemeClr val="bg1">
                    <a:lumMod val="75000"/>
                  </a:schemeClr>
                </a:solidFill>
                <a:latin typeface="Arial Narrow" panose="020B0606020202030204" pitchFamily="34" charset="0"/>
              </a:rPr>
              <a:t>Schlumberger-Private</a:t>
            </a:r>
          </a:p>
        </p:txBody>
      </p:sp>
      <p:sp>
        <p:nvSpPr>
          <p:cNvPr id="4" name="MSIPCMContentMarking" descr="{&quot;HashCode&quot;:1831732991,&quot;Placement&quot;:&quot;Footer&quot;}">
            <a:extLst>
              <a:ext uri="{FF2B5EF4-FFF2-40B4-BE49-F238E27FC236}">
                <a16:creationId xmlns:a16="http://schemas.microsoft.com/office/drawing/2014/main" id="{12C7B36E-5F4B-4353-BA48-C37F4AB68072}"/>
              </a:ext>
            </a:extLst>
          </p:cNvPr>
          <p:cNvSpPr txBox="1"/>
          <p:nvPr userDrawn="1"/>
        </p:nvSpPr>
        <p:spPr>
          <a:xfrm>
            <a:off x="5387565"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435451162"/>
      </p:ext>
    </p:extLst>
  </p:cSld>
  <p:clrMap bg1="dk1" tx1="lt1" bg2="dk2" tx2="lt2" accent1="accent1" accent2="accent2" accent3="accent3" accent4="accent4" accent5="accent5" accent6="accent6" hlink="hlink" folHlink="folHlink"/>
  <p:sldLayoutIdLst>
    <p:sldLayoutId id="2147483744" r:id="rId1"/>
    <p:sldLayoutId id="2147483739" r:id="rId2"/>
    <p:sldLayoutId id="2147483740" r:id="rId3"/>
    <p:sldLayoutId id="2147483741" r:id="rId4"/>
    <p:sldLayoutId id="2147483742" r:id="rId5"/>
    <p:sldLayoutId id="2147483743" r:id="rId6"/>
    <p:sldLayoutId id="2147483722" r:id="rId7"/>
    <p:sldLayoutId id="2147483674" r:id="rId8"/>
    <p:sldLayoutId id="2147483675" r:id="rId9"/>
    <p:sldLayoutId id="2147483676" r:id="rId10"/>
    <p:sldLayoutId id="2147483745" r:id="rId11"/>
    <p:sldLayoutId id="2147483746" r:id="rId12"/>
    <p:sldLayoutId id="2147483747" r:id="rId13"/>
  </p:sldLayoutIdLst>
  <p:hf sldNum="0" hdr="0" ft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spcBef>
          <a:spcPts val="1000"/>
        </a:spcBef>
        <a:buClr>
          <a:schemeClr val="accent1"/>
        </a:buClr>
        <a:buFont typeface="Symbol" panose="05050102010706020507" pitchFamily="18" charset="2"/>
        <a:buNone/>
        <a:defRPr sz="2400" kern="1200">
          <a:solidFill>
            <a:schemeClr val="tx1"/>
          </a:solidFill>
          <a:latin typeface="+mn-lt"/>
          <a:ea typeface="+mn-ea"/>
          <a:cs typeface="+mn-cs"/>
        </a:defRPr>
      </a:lvl1pPr>
      <a:lvl2pPr marL="342900" indent="-342900" algn="l" defTabSz="914400" rtl="0" eaLnBrk="1" latinLnBrk="0" hangingPunct="1">
        <a:spcBef>
          <a:spcPts val="800"/>
        </a:spcBef>
        <a:buClr>
          <a:schemeClr val="accent1"/>
        </a:buClr>
        <a:buFont typeface="Wingdings" panose="05000000000000000000" pitchFamily="2" charset="2"/>
        <a:buChar char="§"/>
        <a:defRPr sz="2400" kern="1200">
          <a:solidFill>
            <a:schemeClr val="tx1"/>
          </a:solidFill>
          <a:latin typeface="+mn-lt"/>
          <a:ea typeface="+mn-ea"/>
          <a:cs typeface="+mn-cs"/>
        </a:defRPr>
      </a:lvl2pPr>
      <a:lvl3pPr marL="628650" indent="-285750" algn="l" defTabSz="914400" rtl="0" eaLnBrk="1" latinLnBrk="0" hangingPunct="1">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14400" indent="-285750" algn="l" defTabSz="914400" rtl="0" eaLnBrk="1" latinLnBrk="0" hangingPunct="1">
        <a:spcBef>
          <a:spcPts val="4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200150" indent="-285750" algn="l" defTabSz="914400" rtl="0" eaLnBrk="1" latinLnBrk="0" hangingPunct="1">
        <a:spcBef>
          <a:spcPts val="4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AC48-D2D8-4F01-B7C1-55D298F322EB}"/>
              </a:ext>
            </a:extLst>
          </p:cNvPr>
          <p:cNvSpPr txBox="1">
            <a:spLocks/>
          </p:cNvSpPr>
          <p:nvPr/>
        </p:nvSpPr>
        <p:spPr>
          <a:xfrm>
            <a:off x="170586" y="1159357"/>
            <a:ext cx="6338877" cy="2141927"/>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b="0" kern="1200">
                <a:solidFill>
                  <a:srgbClr val="184C79"/>
                </a:solidFill>
                <a:latin typeface="+mj-lt"/>
                <a:ea typeface="+mj-ea"/>
                <a:cs typeface="+mj-cs"/>
              </a:defRPr>
            </a:lvl1pPr>
          </a:lstStyle>
          <a:p>
            <a:pPr defTabSz="914126" fontAlgn="base">
              <a:spcAft>
                <a:spcPct val="0"/>
              </a:spcAft>
              <a:defRPr/>
            </a:pPr>
            <a:r>
              <a:rPr lang="en-GB" sz="3599" b="1" dirty="0" err="1">
                <a:solidFill>
                  <a:srgbClr val="333640"/>
                </a:solidFill>
                <a:latin typeface="Arial"/>
                <a:cs typeface="Arial"/>
              </a:rPr>
              <a:t>PuTC</a:t>
            </a:r>
            <a:r>
              <a:rPr lang="en-GB" sz="3599" b="1" dirty="0">
                <a:solidFill>
                  <a:srgbClr val="333640"/>
                </a:solidFill>
                <a:latin typeface="Arial"/>
                <a:cs typeface="Arial"/>
              </a:rPr>
              <a:t> Data Science Hackathon</a:t>
            </a:r>
          </a:p>
          <a:p>
            <a:pPr defTabSz="914126" fontAlgn="base">
              <a:spcAft>
                <a:spcPct val="0"/>
              </a:spcAft>
              <a:defRPr/>
            </a:pPr>
            <a:r>
              <a:rPr lang="en-GB" sz="2799" b="1" dirty="0">
                <a:solidFill>
                  <a:srgbClr val="333640"/>
                </a:solidFill>
                <a:latin typeface="Arial"/>
                <a:cs typeface="Arial"/>
              </a:rPr>
              <a:t>Team Name: Profiler Unique</a:t>
            </a:r>
          </a:p>
          <a:p>
            <a:pPr defTabSz="914126" fontAlgn="base">
              <a:spcAft>
                <a:spcPct val="0"/>
              </a:spcAft>
              <a:defRPr/>
            </a:pPr>
            <a:r>
              <a:rPr lang="en-GB" sz="2799" b="1" dirty="0">
                <a:solidFill>
                  <a:srgbClr val="333640"/>
                </a:solidFill>
                <a:latin typeface="Arial"/>
                <a:cs typeface="Arial"/>
              </a:rPr>
              <a:t>Team Members: Apoorva Kalaskar</a:t>
            </a:r>
          </a:p>
        </p:txBody>
      </p:sp>
    </p:spTree>
    <p:extLst>
      <p:ext uri="{BB962C8B-B14F-4D97-AF65-F5344CB8AC3E}">
        <p14:creationId xmlns:p14="http://schemas.microsoft.com/office/powerpoint/2010/main" val="71970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Title 2">
            <a:extLst>
              <a:ext uri="{FF2B5EF4-FFF2-40B4-BE49-F238E27FC236}">
                <a16:creationId xmlns:a16="http://schemas.microsoft.com/office/drawing/2014/main" id="{42F78376-8ACD-477D-B9C0-D160B3EB529B}"/>
              </a:ext>
            </a:extLst>
          </p:cNvPr>
          <p:cNvSpPr>
            <a:spLocks noGrp="1"/>
          </p:cNvSpPr>
          <p:nvPr>
            <p:ph type="title"/>
          </p:nvPr>
        </p:nvSpPr>
        <p:spPr>
          <a:xfrm>
            <a:off x="319162" y="-17190"/>
            <a:ext cx="11153775" cy="1005840"/>
          </a:xfrm>
        </p:spPr>
        <p:txBody>
          <a:bodyPr/>
          <a:lstStyle/>
          <a:p>
            <a:pPr>
              <a:lnSpc>
                <a:spcPct val="150000"/>
              </a:lnSpc>
            </a:pPr>
            <a:r>
              <a:rPr lang="en-GB" sz="2400"/>
              <a:t>Problem : Data Hackathon on pseudo-crude price</a:t>
            </a:r>
            <a:br>
              <a:rPr lang="en-GB" sz="2400">
                <a:solidFill>
                  <a:schemeClr val="bg2">
                    <a:lumMod val="65000"/>
                  </a:schemeClr>
                </a:solidFill>
                <a:latin typeface="+mn-lt"/>
                <a:ea typeface="+mn-ea"/>
                <a:cs typeface="+mn-cs"/>
              </a:rPr>
            </a:br>
            <a:endParaRPr lang="en-GB" sz="2400">
              <a:solidFill>
                <a:schemeClr val="bg2">
                  <a:lumMod val="65000"/>
                </a:schemeClr>
              </a:solidFill>
              <a:latin typeface="+mn-lt"/>
              <a:ea typeface="+mn-ea"/>
              <a:cs typeface="+mn-cs"/>
            </a:endParaRPr>
          </a:p>
        </p:txBody>
      </p:sp>
      <p:sp>
        <p:nvSpPr>
          <p:cNvPr id="31" name="Rectangle 30">
            <a:extLst>
              <a:ext uri="{FF2B5EF4-FFF2-40B4-BE49-F238E27FC236}">
                <a16:creationId xmlns:a16="http://schemas.microsoft.com/office/drawing/2014/main" id="{571AE893-2C20-40F3-B410-63C874F2E2B1}"/>
              </a:ext>
            </a:extLst>
          </p:cNvPr>
          <p:cNvSpPr/>
          <p:nvPr/>
        </p:nvSpPr>
        <p:spPr>
          <a:xfrm>
            <a:off x="3996346" y="702619"/>
            <a:ext cx="1438727" cy="338554"/>
          </a:xfrm>
          <a:prstGeom prst="rect">
            <a:avLst/>
          </a:prstGeom>
        </p:spPr>
        <p:txBody>
          <a:bodyPr wrap="none">
            <a:spAutoFit/>
          </a:bodyPr>
          <a:lstStyle/>
          <a:p>
            <a:r>
              <a:rPr lang="en-GB" sz="1600" b="1" dirty="0"/>
              <a:t>Team Members </a:t>
            </a:r>
            <a:endParaRPr lang="en-US" sz="1600" b="1" dirty="0"/>
          </a:p>
        </p:txBody>
      </p:sp>
      <p:sp>
        <p:nvSpPr>
          <p:cNvPr id="46" name="Rectangle: Rounded Corners 45">
            <a:extLst>
              <a:ext uri="{FF2B5EF4-FFF2-40B4-BE49-F238E27FC236}">
                <a16:creationId xmlns:a16="http://schemas.microsoft.com/office/drawing/2014/main" id="{D30ED59D-8F86-4C07-8D57-8F40C4A137D4}"/>
              </a:ext>
            </a:extLst>
          </p:cNvPr>
          <p:cNvSpPr/>
          <p:nvPr/>
        </p:nvSpPr>
        <p:spPr>
          <a:xfrm>
            <a:off x="5505012" y="642624"/>
            <a:ext cx="6399154" cy="430215"/>
          </a:xfrm>
          <a:prstGeom prst="roundRect">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400" dirty="0">
                <a:solidFill>
                  <a:schemeClr val="tx1"/>
                </a:solidFill>
              </a:rPr>
              <a:t>Apoorva Kalaskar</a:t>
            </a:r>
          </a:p>
        </p:txBody>
      </p:sp>
      <p:sp>
        <p:nvSpPr>
          <p:cNvPr id="32" name="Rectangle: Rounded Corners 31">
            <a:extLst>
              <a:ext uri="{FF2B5EF4-FFF2-40B4-BE49-F238E27FC236}">
                <a16:creationId xmlns:a16="http://schemas.microsoft.com/office/drawing/2014/main" id="{23FAD9EA-32B3-49C3-ABE6-629AA27CFB62}"/>
              </a:ext>
            </a:extLst>
          </p:cNvPr>
          <p:cNvSpPr/>
          <p:nvPr/>
        </p:nvSpPr>
        <p:spPr>
          <a:xfrm>
            <a:off x="1439931" y="680839"/>
            <a:ext cx="2244974" cy="430215"/>
          </a:xfrm>
          <a:prstGeom prst="roundRect">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400" dirty="0">
                <a:solidFill>
                  <a:schemeClr val="tx1"/>
                </a:solidFill>
              </a:rPr>
              <a:t>Profiler Unique</a:t>
            </a:r>
          </a:p>
        </p:txBody>
      </p:sp>
      <p:sp>
        <p:nvSpPr>
          <p:cNvPr id="36" name="Rectangle 35">
            <a:extLst>
              <a:ext uri="{FF2B5EF4-FFF2-40B4-BE49-F238E27FC236}">
                <a16:creationId xmlns:a16="http://schemas.microsoft.com/office/drawing/2014/main" id="{26484074-AC5C-466B-9F10-E8E4AB78689A}"/>
              </a:ext>
            </a:extLst>
          </p:cNvPr>
          <p:cNvSpPr/>
          <p:nvPr/>
        </p:nvSpPr>
        <p:spPr>
          <a:xfrm>
            <a:off x="453764" y="726670"/>
            <a:ext cx="609975" cy="338554"/>
          </a:xfrm>
          <a:prstGeom prst="rect">
            <a:avLst/>
          </a:prstGeom>
        </p:spPr>
        <p:txBody>
          <a:bodyPr wrap="none">
            <a:spAutoFit/>
          </a:bodyPr>
          <a:lstStyle/>
          <a:p>
            <a:r>
              <a:rPr lang="en-GB" sz="1600" b="1" dirty="0"/>
              <a:t>Team</a:t>
            </a:r>
            <a:endParaRPr lang="en-US" sz="1600" b="1" dirty="0"/>
          </a:p>
        </p:txBody>
      </p:sp>
      <p:sp>
        <p:nvSpPr>
          <p:cNvPr id="38" name="Rectangle: Rounded Corners 37">
            <a:extLst>
              <a:ext uri="{FF2B5EF4-FFF2-40B4-BE49-F238E27FC236}">
                <a16:creationId xmlns:a16="http://schemas.microsoft.com/office/drawing/2014/main" id="{2CFA4E71-73D4-4E03-B277-719227CA4795}"/>
              </a:ext>
            </a:extLst>
          </p:cNvPr>
          <p:cNvSpPr/>
          <p:nvPr/>
        </p:nvSpPr>
        <p:spPr>
          <a:xfrm>
            <a:off x="3970174" y="2628433"/>
            <a:ext cx="3998169" cy="3704240"/>
          </a:xfrm>
          <a:prstGeom prst="roundRect">
            <a:avLst>
              <a:gd name="adj" fmla="val 5735"/>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GB" sz="1600" dirty="0">
              <a:solidFill>
                <a:schemeClr val="tx1"/>
              </a:solidFill>
            </a:endParaRPr>
          </a:p>
        </p:txBody>
      </p:sp>
      <p:sp>
        <p:nvSpPr>
          <p:cNvPr id="39" name="Rectangle 38">
            <a:extLst>
              <a:ext uri="{FF2B5EF4-FFF2-40B4-BE49-F238E27FC236}">
                <a16:creationId xmlns:a16="http://schemas.microsoft.com/office/drawing/2014/main" id="{4C7ABCBC-2BFC-4916-8F89-44B24B542844}"/>
              </a:ext>
            </a:extLst>
          </p:cNvPr>
          <p:cNvSpPr/>
          <p:nvPr/>
        </p:nvSpPr>
        <p:spPr>
          <a:xfrm>
            <a:off x="8182967" y="2235517"/>
            <a:ext cx="1669368" cy="338554"/>
          </a:xfrm>
          <a:prstGeom prst="rect">
            <a:avLst/>
          </a:prstGeom>
        </p:spPr>
        <p:txBody>
          <a:bodyPr wrap="none">
            <a:spAutoFit/>
          </a:bodyPr>
          <a:lstStyle/>
          <a:p>
            <a:r>
              <a:rPr lang="en-GB" sz="1600" b="1"/>
              <a:t>Key Achievements</a:t>
            </a:r>
            <a:endParaRPr lang="en-US" sz="1600" b="1"/>
          </a:p>
        </p:txBody>
      </p:sp>
      <p:sp>
        <p:nvSpPr>
          <p:cNvPr id="40" name="Rectangle 39">
            <a:extLst>
              <a:ext uri="{FF2B5EF4-FFF2-40B4-BE49-F238E27FC236}">
                <a16:creationId xmlns:a16="http://schemas.microsoft.com/office/drawing/2014/main" id="{8CB5BB6B-124A-4AE0-BB74-FC494EEEB8C6}"/>
              </a:ext>
            </a:extLst>
          </p:cNvPr>
          <p:cNvSpPr/>
          <p:nvPr/>
        </p:nvSpPr>
        <p:spPr>
          <a:xfrm>
            <a:off x="441117" y="2283525"/>
            <a:ext cx="1079142" cy="338554"/>
          </a:xfrm>
          <a:prstGeom prst="rect">
            <a:avLst/>
          </a:prstGeom>
        </p:spPr>
        <p:txBody>
          <a:bodyPr wrap="none" lIns="91440" tIns="45720" rIns="91440" bIns="45720" anchor="t">
            <a:spAutoFit/>
          </a:bodyPr>
          <a:lstStyle/>
          <a:p>
            <a:r>
              <a:rPr lang="en-GB" sz="1600" b="1"/>
              <a:t>Challenges</a:t>
            </a:r>
            <a:endParaRPr lang="en-US" sz="1600"/>
          </a:p>
        </p:txBody>
      </p:sp>
      <p:sp>
        <p:nvSpPr>
          <p:cNvPr id="44" name="Rectangle: Rounded Corners 43">
            <a:extLst>
              <a:ext uri="{FF2B5EF4-FFF2-40B4-BE49-F238E27FC236}">
                <a16:creationId xmlns:a16="http://schemas.microsoft.com/office/drawing/2014/main" id="{D7139F16-C90E-4E33-9AB8-07A1FF3DD8E9}"/>
              </a:ext>
            </a:extLst>
          </p:cNvPr>
          <p:cNvSpPr/>
          <p:nvPr/>
        </p:nvSpPr>
        <p:spPr>
          <a:xfrm>
            <a:off x="8104758" y="2622079"/>
            <a:ext cx="3799408" cy="3716178"/>
          </a:xfrm>
          <a:prstGeom prst="roundRect">
            <a:avLst>
              <a:gd name="adj" fmla="val 9280"/>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400" dirty="0">
                <a:solidFill>
                  <a:schemeClr val="tx1"/>
                </a:solidFill>
              </a:rPr>
              <a:t> </a:t>
            </a:r>
          </a:p>
        </p:txBody>
      </p:sp>
      <p:sp>
        <p:nvSpPr>
          <p:cNvPr id="45" name="Rectangle: Rounded Corners 44">
            <a:extLst>
              <a:ext uri="{FF2B5EF4-FFF2-40B4-BE49-F238E27FC236}">
                <a16:creationId xmlns:a16="http://schemas.microsoft.com/office/drawing/2014/main" id="{A14C2C6F-7351-4A6A-AD38-398A016B680D}"/>
              </a:ext>
            </a:extLst>
          </p:cNvPr>
          <p:cNvSpPr/>
          <p:nvPr/>
        </p:nvSpPr>
        <p:spPr>
          <a:xfrm>
            <a:off x="453764" y="2628432"/>
            <a:ext cx="3379995" cy="3716176"/>
          </a:xfrm>
          <a:prstGeom prst="roundRect">
            <a:avLst>
              <a:gd name="adj" fmla="val 11138"/>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400" err="1">
                <a:solidFill>
                  <a:schemeClr val="tx1"/>
                </a:solidFill>
              </a:rPr>
              <a:t>Xxxx</a:t>
            </a:r>
            <a:r>
              <a:rPr lang="en-GB" sz="1400">
                <a:solidFill>
                  <a:schemeClr val="tx1"/>
                </a:solidFill>
              </a:rPr>
              <a:t> </a:t>
            </a:r>
          </a:p>
          <a:p>
            <a:r>
              <a:rPr lang="en-GB" sz="1400" err="1">
                <a:solidFill>
                  <a:schemeClr val="tx1"/>
                </a:solidFill>
              </a:rPr>
              <a:t>Xxxx</a:t>
            </a:r>
            <a:endParaRPr lang="en-GB" sz="1400">
              <a:solidFill>
                <a:schemeClr val="tx1"/>
              </a:solidFill>
            </a:endParaRPr>
          </a:p>
        </p:txBody>
      </p:sp>
      <p:sp>
        <p:nvSpPr>
          <p:cNvPr id="50" name="Rectangle 49">
            <a:extLst>
              <a:ext uri="{FF2B5EF4-FFF2-40B4-BE49-F238E27FC236}">
                <a16:creationId xmlns:a16="http://schemas.microsoft.com/office/drawing/2014/main" id="{6CAB55F8-DBA6-43CA-B888-6B8B1FD1C9EE}"/>
              </a:ext>
            </a:extLst>
          </p:cNvPr>
          <p:cNvSpPr/>
          <p:nvPr/>
        </p:nvSpPr>
        <p:spPr>
          <a:xfrm>
            <a:off x="3996346" y="2292138"/>
            <a:ext cx="1224053" cy="338554"/>
          </a:xfrm>
          <a:prstGeom prst="rect">
            <a:avLst/>
          </a:prstGeom>
        </p:spPr>
        <p:txBody>
          <a:bodyPr wrap="none">
            <a:spAutoFit/>
          </a:bodyPr>
          <a:lstStyle/>
          <a:p>
            <a:r>
              <a:rPr lang="en-GB" sz="1600" b="1"/>
              <a:t>ML Workflow</a:t>
            </a:r>
            <a:endParaRPr lang="en-US" sz="1600"/>
          </a:p>
        </p:txBody>
      </p:sp>
      <p:sp>
        <p:nvSpPr>
          <p:cNvPr id="52" name="Rectangle: Rounded Corners 51">
            <a:extLst>
              <a:ext uri="{FF2B5EF4-FFF2-40B4-BE49-F238E27FC236}">
                <a16:creationId xmlns:a16="http://schemas.microsoft.com/office/drawing/2014/main" id="{7181B5DB-82B6-4400-A6A6-1202BFB2E339}"/>
              </a:ext>
            </a:extLst>
          </p:cNvPr>
          <p:cNvSpPr/>
          <p:nvPr/>
        </p:nvSpPr>
        <p:spPr>
          <a:xfrm>
            <a:off x="1427284" y="1402567"/>
            <a:ext cx="10476882" cy="660329"/>
          </a:xfrm>
          <a:prstGeom prst="roundRect">
            <a:avLst>
              <a:gd name="adj" fmla="val 11138"/>
            </a:avLst>
          </a:prstGeom>
          <a:solidFill>
            <a:schemeClr val="bg1">
              <a:lumMod val="95000"/>
            </a:schemeClr>
          </a:solidFill>
          <a:ln w="12700">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400" dirty="0">
                <a:solidFill>
                  <a:schemeClr val="tx1"/>
                </a:solidFill>
              </a:rPr>
              <a:t>In oiling industry where external factors have huge impact on the cost, there is a need to have a prediction model which can predict the cost in future based on old data. We are building a predictive model to predict the future cost of oil based on training model with old data.</a:t>
            </a:r>
          </a:p>
        </p:txBody>
      </p:sp>
      <p:sp>
        <p:nvSpPr>
          <p:cNvPr id="53" name="Rectangle 52">
            <a:extLst>
              <a:ext uri="{FF2B5EF4-FFF2-40B4-BE49-F238E27FC236}">
                <a16:creationId xmlns:a16="http://schemas.microsoft.com/office/drawing/2014/main" id="{C10E0CD2-B252-4CB8-9EE1-C0BE4AE955C2}"/>
              </a:ext>
            </a:extLst>
          </p:cNvPr>
          <p:cNvSpPr/>
          <p:nvPr/>
        </p:nvSpPr>
        <p:spPr>
          <a:xfrm>
            <a:off x="453764" y="1572429"/>
            <a:ext cx="986167" cy="338554"/>
          </a:xfrm>
          <a:prstGeom prst="rect">
            <a:avLst/>
          </a:prstGeom>
        </p:spPr>
        <p:txBody>
          <a:bodyPr wrap="none">
            <a:spAutoFit/>
          </a:bodyPr>
          <a:lstStyle/>
          <a:p>
            <a:r>
              <a:rPr lang="en-GB" sz="1600" b="1" dirty="0"/>
              <a:t>Objective </a:t>
            </a:r>
            <a:endParaRPr lang="en-US" sz="1600" dirty="0"/>
          </a:p>
        </p:txBody>
      </p:sp>
      <p:sp>
        <p:nvSpPr>
          <p:cNvPr id="57" name="TextBox 56">
            <a:extLst>
              <a:ext uri="{FF2B5EF4-FFF2-40B4-BE49-F238E27FC236}">
                <a16:creationId xmlns:a16="http://schemas.microsoft.com/office/drawing/2014/main" id="{685DF7FD-70CB-494B-B99D-B2CF615E9C43}"/>
              </a:ext>
            </a:extLst>
          </p:cNvPr>
          <p:cNvSpPr txBox="1"/>
          <p:nvPr/>
        </p:nvSpPr>
        <p:spPr>
          <a:xfrm>
            <a:off x="546263" y="2859934"/>
            <a:ext cx="2960363" cy="1938992"/>
          </a:xfrm>
          <a:prstGeom prst="rect">
            <a:avLst/>
          </a:prstGeom>
          <a:solidFill>
            <a:schemeClr val="bg2">
              <a:lumMod val="95000"/>
            </a:schemeClr>
          </a:solidFill>
          <a:ln>
            <a:noFill/>
          </a:ln>
        </p:spPr>
        <p:txBody>
          <a:bodyPr wrap="square" rtlCol="0">
            <a:spAutoFit/>
          </a:bodyPr>
          <a:lstStyle/>
          <a:p>
            <a:r>
              <a:rPr lang="en-US" sz="1200" i="1" dirty="0"/>
              <a:t>As we all were suddenly hit by the pandemic and observed situations no one ever thought of which impacted all class of people and business in all terms. Financial loss is the biggest threat we all have faced. To overcome such situations in future we should be ready with proper planning. </a:t>
            </a:r>
          </a:p>
          <a:p>
            <a:endParaRPr lang="en-US" sz="1200" i="1" dirty="0"/>
          </a:p>
          <a:p>
            <a:r>
              <a:rPr lang="en-US" sz="1200" i="1" dirty="0"/>
              <a:t>This approach will help us predict future prices and we can save some money during less favorable situations.</a:t>
            </a:r>
          </a:p>
        </p:txBody>
      </p:sp>
      <p:sp>
        <p:nvSpPr>
          <p:cNvPr id="58" name="TextBox 57">
            <a:extLst>
              <a:ext uri="{FF2B5EF4-FFF2-40B4-BE49-F238E27FC236}">
                <a16:creationId xmlns:a16="http://schemas.microsoft.com/office/drawing/2014/main" id="{8C86191D-72E2-433B-A70F-E140DC07567F}"/>
              </a:ext>
            </a:extLst>
          </p:cNvPr>
          <p:cNvSpPr txBox="1"/>
          <p:nvPr/>
        </p:nvSpPr>
        <p:spPr>
          <a:xfrm>
            <a:off x="8432943" y="2862876"/>
            <a:ext cx="2539014" cy="646331"/>
          </a:xfrm>
          <a:prstGeom prst="rect">
            <a:avLst/>
          </a:prstGeom>
          <a:solidFill>
            <a:schemeClr val="bg2">
              <a:lumMod val="95000"/>
            </a:schemeClr>
          </a:solidFill>
          <a:ln>
            <a:noFill/>
          </a:ln>
        </p:spPr>
        <p:txBody>
          <a:bodyPr wrap="square" rtlCol="0">
            <a:spAutoFit/>
          </a:bodyPr>
          <a:lstStyle/>
          <a:p>
            <a:r>
              <a:rPr lang="en-US" sz="1200" i="1" dirty="0"/>
              <a:t>The model was able to predict the future cost of oil based on pre-defined parameters.</a:t>
            </a:r>
          </a:p>
        </p:txBody>
      </p:sp>
      <p:sp>
        <p:nvSpPr>
          <p:cNvPr id="18" name="TextBox 17">
            <a:extLst>
              <a:ext uri="{FF2B5EF4-FFF2-40B4-BE49-F238E27FC236}">
                <a16:creationId xmlns:a16="http://schemas.microsoft.com/office/drawing/2014/main" id="{B8DD6812-151F-4C4F-9306-AAC205DF809A}"/>
              </a:ext>
            </a:extLst>
          </p:cNvPr>
          <p:cNvSpPr txBox="1"/>
          <p:nvPr/>
        </p:nvSpPr>
        <p:spPr>
          <a:xfrm>
            <a:off x="4161944" y="2859934"/>
            <a:ext cx="2960363" cy="1200329"/>
          </a:xfrm>
          <a:prstGeom prst="rect">
            <a:avLst/>
          </a:prstGeom>
          <a:solidFill>
            <a:schemeClr val="bg2">
              <a:lumMod val="95000"/>
            </a:schemeClr>
          </a:solidFill>
          <a:ln>
            <a:noFill/>
          </a:ln>
        </p:spPr>
        <p:txBody>
          <a:bodyPr wrap="square" rtlCol="0">
            <a:spAutoFit/>
          </a:bodyPr>
          <a:lstStyle/>
          <a:p>
            <a:r>
              <a:rPr lang="en-US" sz="1200" i="1" dirty="0"/>
              <a:t>The solution to this problem is achieved using below steps of Machine Learning:</a:t>
            </a:r>
          </a:p>
          <a:p>
            <a:pPr marL="228600" indent="-228600">
              <a:buAutoNum type="arabicPeriod"/>
            </a:pPr>
            <a:r>
              <a:rPr lang="en-US" sz="1200" i="1" dirty="0"/>
              <a:t>Exploratory Data Analysis</a:t>
            </a:r>
          </a:p>
          <a:p>
            <a:pPr marL="228600" indent="-228600">
              <a:buAutoNum type="arabicPeriod"/>
            </a:pPr>
            <a:r>
              <a:rPr lang="en-US" sz="1200" i="1" dirty="0"/>
              <a:t>Feature Engineering</a:t>
            </a:r>
          </a:p>
          <a:p>
            <a:pPr marL="228600" indent="-228600">
              <a:buAutoNum type="arabicPeriod"/>
            </a:pPr>
            <a:r>
              <a:rPr lang="en-US" sz="1200" i="1" dirty="0"/>
              <a:t>Random Forest Model</a:t>
            </a:r>
          </a:p>
          <a:p>
            <a:pPr marL="228600" indent="-228600">
              <a:buAutoNum type="arabicPeriod"/>
            </a:pPr>
            <a:r>
              <a:rPr lang="en-US" sz="1200" i="1" dirty="0"/>
              <a:t>Model Validation and Selection</a:t>
            </a:r>
          </a:p>
        </p:txBody>
      </p:sp>
    </p:spTree>
    <p:extLst>
      <p:ext uri="{BB962C8B-B14F-4D97-AF65-F5344CB8AC3E}">
        <p14:creationId xmlns:p14="http://schemas.microsoft.com/office/powerpoint/2010/main" val="774136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A5E191-3E23-459A-A347-6BBE258ED67F}"/>
              </a:ext>
            </a:extLst>
          </p:cNvPr>
          <p:cNvSpPr>
            <a:spLocks noGrp="1"/>
          </p:cNvSpPr>
          <p:nvPr>
            <p:ph idx="1"/>
          </p:nvPr>
        </p:nvSpPr>
        <p:spPr>
          <a:xfrm>
            <a:off x="517525" y="1169867"/>
            <a:ext cx="11152188" cy="5083534"/>
          </a:xfrm>
        </p:spPr>
        <p:txBody>
          <a:bodyPr/>
          <a:lstStyle/>
          <a:p>
            <a:pPr marL="457200" indent="-457200">
              <a:buFont typeface="+mj-lt"/>
              <a:buAutoNum type="arabicPeriod"/>
            </a:pPr>
            <a:r>
              <a:rPr lang="en-US" dirty="0"/>
              <a:t>Understanding data’s shape, attributes, missing data.</a:t>
            </a:r>
          </a:p>
          <a:p>
            <a:pPr marL="457200" indent="-457200">
              <a:buFont typeface="+mj-lt"/>
              <a:buAutoNum type="arabicPeriod"/>
            </a:pPr>
            <a:r>
              <a:rPr lang="en-US" dirty="0"/>
              <a:t>Univariate Analysis on dataset</a:t>
            </a:r>
          </a:p>
          <a:p>
            <a:pPr marL="457200" indent="-457200">
              <a:buFont typeface="+mj-lt"/>
              <a:buAutoNum type="arabicPeriod"/>
            </a:pPr>
            <a:r>
              <a:rPr lang="en-US" dirty="0"/>
              <a:t>Bivariate Analysis on dataset</a:t>
            </a:r>
          </a:p>
          <a:p>
            <a:pPr marL="457200" indent="-457200">
              <a:buFont typeface="+mj-lt"/>
              <a:buAutoNum type="arabicPeriod"/>
            </a:pPr>
            <a:r>
              <a:rPr lang="en-US" dirty="0"/>
              <a:t>Missing Value Imputation: KNN Imputer and MICE Imputation</a:t>
            </a:r>
          </a:p>
          <a:p>
            <a:pPr marL="457200" indent="-457200">
              <a:buFont typeface="+mj-lt"/>
              <a:buAutoNum type="arabicPeriod"/>
            </a:pPr>
            <a:r>
              <a:rPr lang="en-US" dirty="0"/>
              <a:t>Random Forest and </a:t>
            </a:r>
            <a:r>
              <a:rPr lang="en-US" dirty="0" err="1"/>
              <a:t>XGBoost</a:t>
            </a:r>
            <a:r>
              <a:rPr lang="en-US" dirty="0"/>
              <a:t> Model Training with different parameters</a:t>
            </a:r>
          </a:p>
          <a:p>
            <a:pPr marL="457200" indent="-457200">
              <a:buFont typeface="+mj-lt"/>
              <a:buAutoNum type="arabicPeriod"/>
            </a:pPr>
            <a:r>
              <a:rPr lang="en-US" dirty="0"/>
              <a:t>Model Validation </a:t>
            </a:r>
          </a:p>
          <a:p>
            <a:pPr marL="457200" indent="-457200">
              <a:buFont typeface="+mj-lt"/>
              <a:buAutoNum type="arabicPeriod"/>
            </a:pPr>
            <a:endParaRPr lang="en-US" dirty="0"/>
          </a:p>
        </p:txBody>
      </p:sp>
      <p:sp>
        <p:nvSpPr>
          <p:cNvPr id="3" name="Title 2">
            <a:extLst>
              <a:ext uri="{FF2B5EF4-FFF2-40B4-BE49-F238E27FC236}">
                <a16:creationId xmlns:a16="http://schemas.microsoft.com/office/drawing/2014/main" id="{5D299949-CE4E-41B5-99C5-9A032AA41035}"/>
              </a:ext>
            </a:extLst>
          </p:cNvPr>
          <p:cNvSpPr>
            <a:spLocks noGrp="1"/>
          </p:cNvSpPr>
          <p:nvPr>
            <p:ph type="title"/>
          </p:nvPr>
        </p:nvSpPr>
        <p:spPr>
          <a:xfrm>
            <a:off x="515938" y="316846"/>
            <a:ext cx="11153775" cy="629085"/>
          </a:xfrm>
        </p:spPr>
        <p:txBody>
          <a:bodyPr/>
          <a:lstStyle/>
          <a:p>
            <a:r>
              <a:rPr lang="en-US"/>
              <a:t>Technical Approach</a:t>
            </a:r>
          </a:p>
        </p:txBody>
      </p:sp>
    </p:spTree>
    <p:extLst>
      <p:ext uri="{BB962C8B-B14F-4D97-AF65-F5344CB8AC3E}">
        <p14:creationId xmlns:p14="http://schemas.microsoft.com/office/powerpoint/2010/main" val="57966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99949-CE4E-41B5-99C5-9A032AA41035}"/>
              </a:ext>
            </a:extLst>
          </p:cNvPr>
          <p:cNvSpPr>
            <a:spLocks noGrp="1"/>
          </p:cNvSpPr>
          <p:nvPr>
            <p:ph type="title"/>
          </p:nvPr>
        </p:nvSpPr>
        <p:spPr>
          <a:xfrm>
            <a:off x="515938" y="316846"/>
            <a:ext cx="11153775" cy="629085"/>
          </a:xfrm>
        </p:spPr>
        <p:txBody>
          <a:bodyPr/>
          <a:lstStyle/>
          <a:p>
            <a:r>
              <a:rPr lang="en-US"/>
              <a:t>Performance with Training data</a:t>
            </a:r>
          </a:p>
        </p:txBody>
      </p:sp>
      <p:graphicFrame>
        <p:nvGraphicFramePr>
          <p:cNvPr id="6" name="Table 6">
            <a:extLst>
              <a:ext uri="{FF2B5EF4-FFF2-40B4-BE49-F238E27FC236}">
                <a16:creationId xmlns:a16="http://schemas.microsoft.com/office/drawing/2014/main" id="{CA07B471-C49C-421F-B816-191B73C65863}"/>
              </a:ext>
            </a:extLst>
          </p:cNvPr>
          <p:cNvGraphicFramePr>
            <a:graphicFrameLocks noGrp="1"/>
          </p:cNvGraphicFramePr>
          <p:nvPr>
            <p:extLst>
              <p:ext uri="{D42A27DB-BD31-4B8C-83A1-F6EECF244321}">
                <p14:modId xmlns:p14="http://schemas.microsoft.com/office/powerpoint/2010/main" val="3717089212"/>
              </p:ext>
            </p:extLst>
          </p:nvPr>
        </p:nvGraphicFramePr>
        <p:xfrm>
          <a:off x="760921" y="1590040"/>
          <a:ext cx="9456099" cy="3774440"/>
        </p:xfrm>
        <a:graphic>
          <a:graphicData uri="http://schemas.openxmlformats.org/drawingml/2006/table">
            <a:tbl>
              <a:tblPr firstRow="1" bandRow="1">
                <a:tableStyleId>{5C22544A-7EE6-4342-B048-85BDC9FD1C3A}</a:tableStyleId>
              </a:tblPr>
              <a:tblGrid>
                <a:gridCol w="1562402">
                  <a:extLst>
                    <a:ext uri="{9D8B030D-6E8A-4147-A177-3AD203B41FA5}">
                      <a16:colId xmlns:a16="http://schemas.microsoft.com/office/drawing/2014/main" val="688779771"/>
                    </a:ext>
                  </a:extLst>
                </a:gridCol>
                <a:gridCol w="4898571">
                  <a:extLst>
                    <a:ext uri="{9D8B030D-6E8A-4147-A177-3AD203B41FA5}">
                      <a16:colId xmlns:a16="http://schemas.microsoft.com/office/drawing/2014/main" val="1246372727"/>
                    </a:ext>
                  </a:extLst>
                </a:gridCol>
                <a:gridCol w="1567543">
                  <a:extLst>
                    <a:ext uri="{9D8B030D-6E8A-4147-A177-3AD203B41FA5}">
                      <a16:colId xmlns:a16="http://schemas.microsoft.com/office/drawing/2014/main" val="3046972701"/>
                    </a:ext>
                  </a:extLst>
                </a:gridCol>
                <a:gridCol w="1427583">
                  <a:extLst>
                    <a:ext uri="{9D8B030D-6E8A-4147-A177-3AD203B41FA5}">
                      <a16:colId xmlns:a16="http://schemas.microsoft.com/office/drawing/2014/main" val="2526547258"/>
                    </a:ext>
                  </a:extLst>
                </a:gridCol>
              </a:tblGrid>
              <a:tr h="370840">
                <a:tc>
                  <a:txBody>
                    <a:bodyPr/>
                    <a:lstStyle/>
                    <a:p>
                      <a:r>
                        <a:rPr lang="en-IN" dirty="0"/>
                        <a:t>Model Number</a:t>
                      </a:r>
                    </a:p>
                  </a:txBody>
                  <a:tcPr/>
                </a:tc>
                <a:tc>
                  <a:txBody>
                    <a:bodyPr/>
                    <a:lstStyle/>
                    <a:p>
                      <a:r>
                        <a:rPr lang="en-IN" dirty="0"/>
                        <a:t>Model Parameters</a:t>
                      </a:r>
                    </a:p>
                  </a:txBody>
                  <a:tcPr/>
                </a:tc>
                <a:tc>
                  <a:txBody>
                    <a:bodyPr/>
                    <a:lstStyle/>
                    <a:p>
                      <a:r>
                        <a:rPr lang="en-IN" dirty="0"/>
                        <a:t>MSE on Training Set</a:t>
                      </a:r>
                    </a:p>
                  </a:txBody>
                  <a:tcPr/>
                </a:tc>
                <a:tc>
                  <a:txBody>
                    <a:bodyPr/>
                    <a:lstStyle/>
                    <a:p>
                      <a:r>
                        <a:rPr lang="en-IN" dirty="0"/>
                        <a:t>MSE on Validation Set</a:t>
                      </a:r>
                    </a:p>
                  </a:txBody>
                  <a:tcPr/>
                </a:tc>
                <a:extLst>
                  <a:ext uri="{0D108BD9-81ED-4DB2-BD59-A6C34878D82A}">
                    <a16:rowId xmlns:a16="http://schemas.microsoft.com/office/drawing/2014/main" val="2046251316"/>
                  </a:ext>
                </a:extLst>
              </a:tr>
              <a:tr h="370840">
                <a:tc>
                  <a:txBody>
                    <a:bodyPr/>
                    <a:lstStyle/>
                    <a:p>
                      <a:r>
                        <a:rPr lang="en-IN" dirty="0">
                          <a:solidFill>
                            <a:srgbClr val="000000"/>
                          </a:solidFill>
                        </a:rPr>
                        <a:t>Model 1</a:t>
                      </a:r>
                    </a:p>
                  </a:txBody>
                  <a:tcPr/>
                </a:tc>
                <a:tc>
                  <a:txBody>
                    <a:bodyPr/>
                    <a:lstStyle/>
                    <a:p>
                      <a:r>
                        <a:rPr lang="en-IN" dirty="0">
                          <a:solidFill>
                            <a:srgbClr val="000000"/>
                          </a:solidFill>
                        </a:rPr>
                        <a:t>KNN Imputation and Random Forest Model</a:t>
                      </a:r>
                    </a:p>
                  </a:txBody>
                  <a:tcPr/>
                </a:tc>
                <a:tc>
                  <a:txBody>
                    <a:bodyPr/>
                    <a:lstStyle/>
                    <a:p>
                      <a:r>
                        <a:rPr lang="en-IN" dirty="0">
                          <a:solidFill>
                            <a:srgbClr val="000000"/>
                          </a:solidFill>
                        </a:rPr>
                        <a:t>0.03091</a:t>
                      </a:r>
                    </a:p>
                  </a:txBody>
                  <a:tcPr/>
                </a:tc>
                <a:tc>
                  <a:txBody>
                    <a:bodyPr/>
                    <a:lstStyle/>
                    <a:p>
                      <a:r>
                        <a:rPr lang="en-IN" dirty="0">
                          <a:solidFill>
                            <a:srgbClr val="000000"/>
                          </a:solidFill>
                        </a:rPr>
                        <a:t>0.3747</a:t>
                      </a:r>
                    </a:p>
                  </a:txBody>
                  <a:tcPr/>
                </a:tc>
                <a:extLst>
                  <a:ext uri="{0D108BD9-81ED-4DB2-BD59-A6C34878D82A}">
                    <a16:rowId xmlns:a16="http://schemas.microsoft.com/office/drawing/2014/main" val="220074781"/>
                  </a:ext>
                </a:extLst>
              </a:tr>
              <a:tr h="370840">
                <a:tc>
                  <a:txBody>
                    <a:bodyPr/>
                    <a:lstStyle/>
                    <a:p>
                      <a:r>
                        <a:rPr lang="en-IN" dirty="0">
                          <a:solidFill>
                            <a:srgbClr val="000000"/>
                          </a:solidFill>
                        </a:rPr>
                        <a:t>Model 2</a:t>
                      </a:r>
                    </a:p>
                  </a:txBody>
                  <a:tcPr/>
                </a:tc>
                <a:tc>
                  <a:txBody>
                    <a:bodyPr/>
                    <a:lstStyle/>
                    <a:p>
                      <a:r>
                        <a:rPr lang="en-IN" dirty="0">
                          <a:solidFill>
                            <a:srgbClr val="000000"/>
                          </a:solidFill>
                        </a:rPr>
                        <a:t>KNN Imputation and Random Forest with Hyper Parameter Tuning</a:t>
                      </a:r>
                    </a:p>
                  </a:txBody>
                  <a:tcPr/>
                </a:tc>
                <a:tc>
                  <a:txBody>
                    <a:bodyPr/>
                    <a:lstStyle/>
                    <a:p>
                      <a:r>
                        <a:rPr lang="en-IN" dirty="0">
                          <a:solidFill>
                            <a:srgbClr val="000000"/>
                          </a:solidFill>
                        </a:rPr>
                        <a:t>0.3486</a:t>
                      </a:r>
                    </a:p>
                  </a:txBody>
                  <a:tcPr/>
                </a:tc>
                <a:tc>
                  <a:txBody>
                    <a:bodyPr/>
                    <a:lstStyle/>
                    <a:p>
                      <a:r>
                        <a:rPr lang="en-IN" dirty="0">
                          <a:solidFill>
                            <a:srgbClr val="000000"/>
                          </a:solidFill>
                        </a:rPr>
                        <a:t>0.6502</a:t>
                      </a:r>
                    </a:p>
                  </a:txBody>
                  <a:tcPr/>
                </a:tc>
                <a:extLst>
                  <a:ext uri="{0D108BD9-81ED-4DB2-BD59-A6C34878D82A}">
                    <a16:rowId xmlns:a16="http://schemas.microsoft.com/office/drawing/2014/main" val="2025900688"/>
                  </a:ext>
                </a:extLst>
              </a:tr>
              <a:tr h="370840">
                <a:tc>
                  <a:txBody>
                    <a:bodyPr/>
                    <a:lstStyle/>
                    <a:p>
                      <a:r>
                        <a:rPr lang="en-IN" dirty="0">
                          <a:solidFill>
                            <a:srgbClr val="000000"/>
                          </a:solidFill>
                        </a:rPr>
                        <a:t>Model 3</a:t>
                      </a:r>
                    </a:p>
                  </a:txBody>
                  <a:tcPr/>
                </a:tc>
                <a:tc>
                  <a:txBody>
                    <a:bodyPr/>
                    <a:lstStyle/>
                    <a:p>
                      <a:r>
                        <a:rPr lang="en-IN" dirty="0">
                          <a:solidFill>
                            <a:srgbClr val="000000"/>
                          </a:solidFill>
                        </a:rPr>
                        <a:t>MICE Imputation and Random Forest</a:t>
                      </a:r>
                    </a:p>
                  </a:txBody>
                  <a:tcPr/>
                </a:tc>
                <a:tc>
                  <a:txBody>
                    <a:bodyPr/>
                    <a:lstStyle/>
                    <a:p>
                      <a:r>
                        <a:rPr lang="en-IN" dirty="0">
                          <a:solidFill>
                            <a:srgbClr val="000000"/>
                          </a:solidFill>
                        </a:rPr>
                        <a:t>0.0775</a:t>
                      </a:r>
                    </a:p>
                  </a:txBody>
                  <a:tcPr/>
                </a:tc>
                <a:tc>
                  <a:txBody>
                    <a:bodyPr/>
                    <a:lstStyle/>
                    <a:p>
                      <a:r>
                        <a:rPr lang="en-IN" dirty="0">
                          <a:solidFill>
                            <a:srgbClr val="000000"/>
                          </a:solidFill>
                        </a:rPr>
                        <a:t>0.5316</a:t>
                      </a:r>
                    </a:p>
                  </a:txBody>
                  <a:tcPr/>
                </a:tc>
                <a:extLst>
                  <a:ext uri="{0D108BD9-81ED-4DB2-BD59-A6C34878D82A}">
                    <a16:rowId xmlns:a16="http://schemas.microsoft.com/office/drawing/2014/main" val="2712284300"/>
                  </a:ext>
                </a:extLst>
              </a:tr>
              <a:tr h="370840">
                <a:tc>
                  <a:txBody>
                    <a:bodyPr/>
                    <a:lstStyle/>
                    <a:p>
                      <a:r>
                        <a:rPr lang="en-IN" dirty="0">
                          <a:solidFill>
                            <a:srgbClr val="000000"/>
                          </a:solidFill>
                        </a:rPr>
                        <a:t>Model 4</a:t>
                      </a:r>
                    </a:p>
                  </a:txBody>
                  <a:tcPr/>
                </a:tc>
                <a:tc>
                  <a:txBody>
                    <a:bodyPr/>
                    <a:lstStyle/>
                    <a:p>
                      <a:r>
                        <a:rPr lang="en-IN" dirty="0">
                          <a:solidFill>
                            <a:srgbClr val="000000"/>
                          </a:solidFill>
                        </a:rPr>
                        <a:t>MICE Imputation, Robust Scaler and Random Forest</a:t>
                      </a:r>
                    </a:p>
                  </a:txBody>
                  <a:tcPr/>
                </a:tc>
                <a:tc>
                  <a:txBody>
                    <a:bodyPr/>
                    <a:lstStyle/>
                    <a:p>
                      <a:r>
                        <a:rPr lang="en-IN" dirty="0">
                          <a:solidFill>
                            <a:srgbClr val="000000"/>
                          </a:solidFill>
                        </a:rPr>
                        <a:t>0.0771</a:t>
                      </a:r>
                    </a:p>
                  </a:txBody>
                  <a:tcPr/>
                </a:tc>
                <a:tc>
                  <a:txBody>
                    <a:bodyPr/>
                    <a:lstStyle/>
                    <a:p>
                      <a:r>
                        <a:rPr lang="en-IN" dirty="0">
                          <a:solidFill>
                            <a:srgbClr val="000000"/>
                          </a:solidFill>
                        </a:rPr>
                        <a:t>0.5971</a:t>
                      </a:r>
                    </a:p>
                  </a:txBody>
                  <a:tcPr/>
                </a:tc>
                <a:extLst>
                  <a:ext uri="{0D108BD9-81ED-4DB2-BD59-A6C34878D82A}">
                    <a16:rowId xmlns:a16="http://schemas.microsoft.com/office/drawing/2014/main" val="2675061392"/>
                  </a:ext>
                </a:extLst>
              </a:tr>
              <a:tr h="370840">
                <a:tc>
                  <a:txBody>
                    <a:bodyPr/>
                    <a:lstStyle/>
                    <a:p>
                      <a:r>
                        <a:rPr lang="en-IN" dirty="0">
                          <a:solidFill>
                            <a:srgbClr val="000000"/>
                          </a:solidFill>
                        </a:rPr>
                        <a:t>Model 5</a:t>
                      </a:r>
                    </a:p>
                  </a:txBody>
                  <a:tcPr/>
                </a:tc>
                <a:tc>
                  <a:txBody>
                    <a:bodyPr/>
                    <a:lstStyle/>
                    <a:p>
                      <a:r>
                        <a:rPr lang="en-IN" dirty="0">
                          <a:solidFill>
                            <a:srgbClr val="000000"/>
                          </a:solidFill>
                        </a:rPr>
                        <a:t>KNN Imputation on Response and Random Forest Model</a:t>
                      </a:r>
                    </a:p>
                  </a:txBody>
                  <a:tcPr/>
                </a:tc>
                <a:tc>
                  <a:txBody>
                    <a:bodyPr/>
                    <a:lstStyle/>
                    <a:p>
                      <a:r>
                        <a:rPr lang="en-IN" dirty="0">
                          <a:solidFill>
                            <a:srgbClr val="000000"/>
                          </a:solidFill>
                        </a:rPr>
                        <a:t>21.5242</a:t>
                      </a:r>
                    </a:p>
                  </a:txBody>
                  <a:tcPr/>
                </a:tc>
                <a:tc>
                  <a:txBody>
                    <a:bodyPr/>
                    <a:lstStyle/>
                    <a:p>
                      <a:r>
                        <a:rPr lang="en-IN" dirty="0">
                          <a:solidFill>
                            <a:srgbClr val="000000"/>
                          </a:solidFill>
                        </a:rPr>
                        <a:t>32.9269</a:t>
                      </a:r>
                    </a:p>
                  </a:txBody>
                  <a:tcPr/>
                </a:tc>
                <a:extLst>
                  <a:ext uri="{0D108BD9-81ED-4DB2-BD59-A6C34878D82A}">
                    <a16:rowId xmlns:a16="http://schemas.microsoft.com/office/drawing/2014/main" val="883406103"/>
                  </a:ext>
                </a:extLst>
              </a:tr>
              <a:tr h="370840">
                <a:tc>
                  <a:txBody>
                    <a:bodyPr/>
                    <a:lstStyle/>
                    <a:p>
                      <a:r>
                        <a:rPr lang="en-IN" dirty="0">
                          <a:solidFill>
                            <a:srgbClr val="000000"/>
                          </a:solidFill>
                        </a:rPr>
                        <a:t>Model 6</a:t>
                      </a:r>
                    </a:p>
                  </a:txBody>
                  <a:tcPr/>
                </a:tc>
                <a:tc>
                  <a:txBody>
                    <a:bodyPr/>
                    <a:lstStyle/>
                    <a:p>
                      <a:r>
                        <a:rPr lang="en-IN" dirty="0">
                          <a:solidFill>
                            <a:srgbClr val="000000"/>
                          </a:solidFill>
                        </a:rPr>
                        <a:t>KNN Imputation and </a:t>
                      </a:r>
                      <a:r>
                        <a:rPr lang="en-IN" dirty="0" err="1">
                          <a:solidFill>
                            <a:srgbClr val="000000"/>
                          </a:solidFill>
                        </a:rPr>
                        <a:t>XGBoost</a:t>
                      </a:r>
                      <a:r>
                        <a:rPr lang="en-IN" dirty="0">
                          <a:solidFill>
                            <a:srgbClr val="000000"/>
                          </a:solidFill>
                        </a:rPr>
                        <a:t> Model</a:t>
                      </a:r>
                    </a:p>
                  </a:txBody>
                  <a:tcPr/>
                </a:tc>
                <a:tc>
                  <a:txBody>
                    <a:bodyPr/>
                    <a:lstStyle/>
                    <a:p>
                      <a:r>
                        <a:rPr lang="en-IN" dirty="0">
                          <a:solidFill>
                            <a:srgbClr val="000000"/>
                          </a:solidFill>
                        </a:rPr>
                        <a:t>1.5746</a:t>
                      </a:r>
                    </a:p>
                  </a:txBody>
                  <a:tcPr/>
                </a:tc>
                <a:tc>
                  <a:txBody>
                    <a:bodyPr/>
                    <a:lstStyle/>
                    <a:p>
                      <a:r>
                        <a:rPr lang="en-IN" dirty="0">
                          <a:solidFill>
                            <a:srgbClr val="000000"/>
                          </a:solidFill>
                        </a:rPr>
                        <a:t>1.8429</a:t>
                      </a:r>
                    </a:p>
                  </a:txBody>
                  <a:tcPr/>
                </a:tc>
                <a:extLst>
                  <a:ext uri="{0D108BD9-81ED-4DB2-BD59-A6C34878D82A}">
                    <a16:rowId xmlns:a16="http://schemas.microsoft.com/office/drawing/2014/main" val="1634251850"/>
                  </a:ext>
                </a:extLst>
              </a:tr>
              <a:tr h="370840">
                <a:tc>
                  <a:txBody>
                    <a:bodyPr/>
                    <a:lstStyle/>
                    <a:p>
                      <a:r>
                        <a:rPr lang="en-IN" dirty="0">
                          <a:solidFill>
                            <a:srgbClr val="000000"/>
                          </a:solidFill>
                        </a:rPr>
                        <a:t>Model 7</a:t>
                      </a:r>
                    </a:p>
                  </a:txBody>
                  <a:tcPr/>
                </a:tc>
                <a:tc>
                  <a:txBody>
                    <a:bodyPr/>
                    <a:lstStyle/>
                    <a:p>
                      <a:r>
                        <a:rPr lang="en-IN" dirty="0">
                          <a:solidFill>
                            <a:srgbClr val="000000"/>
                          </a:solidFill>
                        </a:rPr>
                        <a:t>KNN Imputation, Outlier Treatment, Random Forest</a:t>
                      </a:r>
                    </a:p>
                  </a:txBody>
                  <a:tcPr/>
                </a:tc>
                <a:tc>
                  <a:txBody>
                    <a:bodyPr/>
                    <a:lstStyle/>
                    <a:p>
                      <a:r>
                        <a:rPr lang="en-IN" dirty="0">
                          <a:solidFill>
                            <a:srgbClr val="000000"/>
                          </a:solidFill>
                        </a:rPr>
                        <a:t>0.0335</a:t>
                      </a:r>
                    </a:p>
                  </a:txBody>
                  <a:tcPr/>
                </a:tc>
                <a:tc>
                  <a:txBody>
                    <a:bodyPr/>
                    <a:lstStyle/>
                    <a:p>
                      <a:r>
                        <a:rPr lang="en-IN" dirty="0">
                          <a:solidFill>
                            <a:srgbClr val="000000"/>
                          </a:solidFill>
                        </a:rPr>
                        <a:t>0.3765</a:t>
                      </a:r>
                    </a:p>
                  </a:txBody>
                  <a:tcPr/>
                </a:tc>
                <a:extLst>
                  <a:ext uri="{0D108BD9-81ED-4DB2-BD59-A6C34878D82A}">
                    <a16:rowId xmlns:a16="http://schemas.microsoft.com/office/drawing/2014/main" val="1903931161"/>
                  </a:ext>
                </a:extLst>
              </a:tr>
            </a:tbl>
          </a:graphicData>
        </a:graphic>
      </p:graphicFrame>
    </p:spTree>
    <p:extLst>
      <p:ext uri="{BB962C8B-B14F-4D97-AF65-F5344CB8AC3E}">
        <p14:creationId xmlns:p14="http://schemas.microsoft.com/office/powerpoint/2010/main" val="7392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26574-E9AB-4108-A65E-8C0853A42313}"/>
              </a:ext>
            </a:extLst>
          </p:cNvPr>
          <p:cNvSpPr>
            <a:spLocks noGrp="1"/>
          </p:cNvSpPr>
          <p:nvPr>
            <p:ph idx="1"/>
          </p:nvPr>
        </p:nvSpPr>
        <p:spPr>
          <a:xfrm>
            <a:off x="517525" y="1147666"/>
            <a:ext cx="11152188" cy="4881800"/>
          </a:xfrm>
        </p:spPr>
        <p:txBody>
          <a:bodyPr/>
          <a:lstStyle/>
          <a:p>
            <a:r>
              <a:rPr lang="en-IN" dirty="0"/>
              <a:t>The problem statement of predicting Cost of oil on basis of attributes is a very sensitive to incorrect predictions, hence we need to choose a model that has slightest error on training data and gives minimal error on validation data as well.</a:t>
            </a:r>
          </a:p>
          <a:p>
            <a:r>
              <a:rPr lang="en-IN" dirty="0"/>
              <a:t>After trying various models with different parameters the model that performed best on data is:</a:t>
            </a:r>
          </a:p>
          <a:p>
            <a:endParaRPr lang="en-IN" dirty="0"/>
          </a:p>
          <a:p>
            <a:r>
              <a:rPr lang="en-IN" dirty="0"/>
              <a:t>The Mean Squared Error(MSE) is</a:t>
            </a:r>
            <a:r>
              <a:rPr lang="en-IN"/>
              <a:t>: 0.03091</a:t>
            </a:r>
            <a:endParaRPr lang="en-IN" dirty="0"/>
          </a:p>
          <a:p>
            <a:endParaRPr lang="en-IN" dirty="0"/>
          </a:p>
          <a:p>
            <a:r>
              <a:rPr lang="en-IN" dirty="0"/>
              <a:t>In the process of working on this problem statement I was able to relate to many industry factors that are not very much visible to the outside world. Also the experience of working on this dataset was very realistic and helpful for someone who is new to Data Science. </a:t>
            </a:r>
          </a:p>
        </p:txBody>
      </p:sp>
      <p:sp>
        <p:nvSpPr>
          <p:cNvPr id="3" name="Title 2">
            <a:extLst>
              <a:ext uri="{FF2B5EF4-FFF2-40B4-BE49-F238E27FC236}">
                <a16:creationId xmlns:a16="http://schemas.microsoft.com/office/drawing/2014/main" id="{EB1A63BA-C409-414C-A93C-2AE1196A1078}"/>
              </a:ext>
            </a:extLst>
          </p:cNvPr>
          <p:cNvSpPr>
            <a:spLocks noGrp="1"/>
          </p:cNvSpPr>
          <p:nvPr>
            <p:ph type="title"/>
          </p:nvPr>
        </p:nvSpPr>
        <p:spPr/>
        <p:txBody>
          <a:bodyPr/>
          <a:lstStyle/>
          <a:p>
            <a:r>
              <a:rPr lang="en-IN" dirty="0"/>
              <a:t>Summary</a:t>
            </a:r>
          </a:p>
        </p:txBody>
      </p:sp>
    </p:spTree>
    <p:extLst>
      <p:ext uri="{BB962C8B-B14F-4D97-AF65-F5344CB8AC3E}">
        <p14:creationId xmlns:p14="http://schemas.microsoft.com/office/powerpoint/2010/main" val="2882454454"/>
      </p:ext>
    </p:extLst>
  </p:cSld>
  <p:clrMapOvr>
    <a:masterClrMapping/>
  </p:clrMapOvr>
</p:sld>
</file>

<file path=ppt/theme/theme1.xml><?xml version="1.0" encoding="utf-8"?>
<a:theme xmlns:a="http://schemas.openxmlformats.org/drawingml/2006/main" name="1_D&amp;I template internal ">
  <a:themeElements>
    <a:clrScheme name="Custom 1">
      <a:dk1>
        <a:srgbClr val="FFFFFF"/>
      </a:dk1>
      <a:lt1>
        <a:srgbClr val="354567"/>
      </a:lt1>
      <a:dk2>
        <a:srgbClr val="FFFFFF"/>
      </a:dk2>
      <a:lt2>
        <a:srgbClr val="354567"/>
      </a:lt2>
      <a:accent1>
        <a:srgbClr val="99CCFF"/>
      </a:accent1>
      <a:accent2>
        <a:srgbClr val="CCCCFF"/>
      </a:accent2>
      <a:accent3>
        <a:srgbClr val="339999"/>
      </a:accent3>
      <a:accent4>
        <a:srgbClr val="666699"/>
      </a:accent4>
      <a:accent5>
        <a:srgbClr val="06699F"/>
      </a:accent5>
      <a:accent6>
        <a:srgbClr val="993399"/>
      </a:accent6>
      <a:hlink>
        <a:srgbClr val="993399"/>
      </a:hlink>
      <a:folHlink>
        <a:srgbClr val="354567"/>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D&amp;I_PowerPoint_Template_INTERNAL" id="{440EC848-67F5-4089-AF6F-F56A0F27B58C}" vid="{CB083FB0-3574-4E52-8DE9-F4E42092D4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C28312E91CD840A4C18A89229465E4" ma:contentTypeVersion="6" ma:contentTypeDescription="Create a new document." ma:contentTypeScope="" ma:versionID="aee6fe692f35816b744b04e81fe7665c">
  <xsd:schema xmlns:xsd="http://www.w3.org/2001/XMLSchema" xmlns:xs="http://www.w3.org/2001/XMLSchema" xmlns:p="http://schemas.microsoft.com/office/2006/metadata/properties" xmlns:ns2="c28dd668-03af-4797-b5df-8ff2c0253c79" xmlns:ns3="eb4f75dd-01c9-4c71-a178-a6d3f8d17f76" targetNamespace="http://schemas.microsoft.com/office/2006/metadata/properties" ma:root="true" ma:fieldsID="5cd50eab5e70cfc9b726602cdfb82360" ns2:_="" ns3:_="">
    <xsd:import namespace="c28dd668-03af-4797-b5df-8ff2c0253c79"/>
    <xsd:import namespace="eb4f75dd-01c9-4c71-a178-a6d3f8d17f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8dd668-03af-4797-b5df-8ff2c0253c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f75dd-01c9-4c71-a178-a6d3f8d17f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30D8B8-2BF8-4178-A4B1-6B9B6531CB83}">
  <ds:schemaRefs>
    <ds:schemaRef ds:uri="http://schemas.microsoft.com/sharepoint/v3/contenttype/forms"/>
  </ds:schemaRefs>
</ds:datastoreItem>
</file>

<file path=customXml/itemProps2.xml><?xml version="1.0" encoding="utf-8"?>
<ds:datastoreItem xmlns:ds="http://schemas.openxmlformats.org/officeDocument/2006/customXml" ds:itemID="{2DB72F14-3E4B-4754-96E4-B3C6D0FB3E48}">
  <ds:schemaRefs>
    <ds:schemaRef ds:uri="http://purl.org/dc/elements/1.1/"/>
    <ds:schemaRef ds:uri="48ca7a9c-6ba4-4bca-8af5-a938fe62fc25"/>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0dd8aed5-6f2a-4535-8879-19586bfb5ad5"/>
    <ds:schemaRef ds:uri="http://www.w3.org/XML/1998/namespace"/>
    <ds:schemaRef ds:uri="http://purl.org/dc/dcmitype/"/>
  </ds:schemaRefs>
</ds:datastoreItem>
</file>

<file path=customXml/itemProps3.xml><?xml version="1.0" encoding="utf-8"?>
<ds:datastoreItem xmlns:ds="http://schemas.openxmlformats.org/officeDocument/2006/customXml" ds:itemID="{E575CEA0-CE93-4DF0-BAB7-F58783FAE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8dd668-03af-4797-b5df-8ff2c0253c79"/>
    <ds:schemaRef ds:uri="eb4f75dd-01c9-4c71-a178-a6d3f8d17f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115</TotalTime>
  <Words>464</Words>
  <Application>Microsoft Office PowerPoint</Application>
  <PresentationFormat>Custom</PresentationFormat>
  <Paragraphs>74</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 Narrow</vt:lpstr>
      <vt:lpstr>Calibri</vt:lpstr>
      <vt:lpstr>Symbol</vt:lpstr>
      <vt:lpstr>Wingdings</vt:lpstr>
      <vt:lpstr>1_D&amp;I template internal </vt:lpstr>
      <vt:lpstr>PowerPoint Presentation</vt:lpstr>
      <vt:lpstr>Problem : Data Hackathon on pseudo-crude price </vt:lpstr>
      <vt:lpstr>Technical Approach</vt:lpstr>
      <vt:lpstr>Performance with Training data</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Solutions – 2021 Q1 Plan</dc:title>
  <dc:creator>Apoorva Kalaskar</dc:creator>
  <cp:lastModifiedBy>Apoorva Kalaskar</cp:lastModifiedBy>
  <cp:revision>22</cp:revision>
  <dcterms:created xsi:type="dcterms:W3CDTF">2020-12-01T03:51:47Z</dcterms:created>
  <dcterms:modified xsi:type="dcterms:W3CDTF">2021-08-03T18:22:01Z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5f1f62-8d2b-4457-869c-0a13c6549635_Enabled">
    <vt:lpwstr>True</vt:lpwstr>
  </property>
  <property fmtid="{D5CDD505-2E9C-101B-9397-08002B2CF9AE}" pid="3" name="MSIP_Label_585f1f62-8d2b-4457-869c-0a13c6549635_SiteId">
    <vt:lpwstr>41ff26dc-250f-4b13-8981-739be8610c21</vt:lpwstr>
  </property>
  <property fmtid="{D5CDD505-2E9C-101B-9397-08002B2CF9AE}" pid="4" name="MSIP_Label_585f1f62-8d2b-4457-869c-0a13c6549635_Owner">
    <vt:lpwstr>SGupta61@slb.com</vt:lpwstr>
  </property>
  <property fmtid="{D5CDD505-2E9C-101B-9397-08002B2CF9AE}" pid="5" name="MSIP_Label_585f1f62-8d2b-4457-869c-0a13c6549635_SetDate">
    <vt:lpwstr>2020-12-01T03:57:24.5518829Z</vt:lpwstr>
  </property>
  <property fmtid="{D5CDD505-2E9C-101B-9397-08002B2CF9AE}" pid="6" name="MSIP_Label_585f1f62-8d2b-4457-869c-0a13c6549635_Name">
    <vt:lpwstr>Private</vt:lpwstr>
  </property>
  <property fmtid="{D5CDD505-2E9C-101B-9397-08002B2CF9AE}" pid="7" name="MSIP_Label_585f1f62-8d2b-4457-869c-0a13c6549635_Application">
    <vt:lpwstr>Microsoft Azure Information Protection</vt:lpwstr>
  </property>
  <property fmtid="{D5CDD505-2E9C-101B-9397-08002B2CF9AE}" pid="8" name="MSIP_Label_585f1f62-8d2b-4457-869c-0a13c6549635_ActionId">
    <vt:lpwstr>f71d304f-f0ba-4c70-a176-4fd028ed90a0</vt:lpwstr>
  </property>
  <property fmtid="{D5CDD505-2E9C-101B-9397-08002B2CF9AE}" pid="9" name="MSIP_Label_585f1f62-8d2b-4457-869c-0a13c6549635_Extended_MSFT_Method">
    <vt:lpwstr>Automatic</vt:lpwstr>
  </property>
  <property fmtid="{D5CDD505-2E9C-101B-9397-08002B2CF9AE}" pid="10" name="MSIP_Label_8bb759f6-5337-4dc5-b19b-e74b6da11f8f_Enabled">
    <vt:lpwstr>True</vt:lpwstr>
  </property>
  <property fmtid="{D5CDD505-2E9C-101B-9397-08002B2CF9AE}" pid="11" name="MSIP_Label_8bb759f6-5337-4dc5-b19b-e74b6da11f8f_SiteId">
    <vt:lpwstr>41ff26dc-250f-4b13-8981-739be8610c21</vt:lpwstr>
  </property>
  <property fmtid="{D5CDD505-2E9C-101B-9397-08002B2CF9AE}" pid="12" name="MSIP_Label_8bb759f6-5337-4dc5-b19b-e74b6da11f8f_Owner">
    <vt:lpwstr>SGupta61@slb.com</vt:lpwstr>
  </property>
  <property fmtid="{D5CDD505-2E9C-101B-9397-08002B2CF9AE}" pid="13" name="MSIP_Label_8bb759f6-5337-4dc5-b19b-e74b6da11f8f_SetDate">
    <vt:lpwstr>2020-12-01T03:57:24.5518829Z</vt:lpwstr>
  </property>
  <property fmtid="{D5CDD505-2E9C-101B-9397-08002B2CF9AE}" pid="14" name="MSIP_Label_8bb759f6-5337-4dc5-b19b-e74b6da11f8f_Name">
    <vt:lpwstr>Internal</vt:lpwstr>
  </property>
  <property fmtid="{D5CDD505-2E9C-101B-9397-08002B2CF9AE}" pid="15" name="MSIP_Label_8bb759f6-5337-4dc5-b19b-e74b6da11f8f_Application">
    <vt:lpwstr>Microsoft Azure Information Protection</vt:lpwstr>
  </property>
  <property fmtid="{D5CDD505-2E9C-101B-9397-08002B2CF9AE}" pid="16" name="MSIP_Label_8bb759f6-5337-4dc5-b19b-e74b6da11f8f_ActionId">
    <vt:lpwstr>f71d304f-f0ba-4c70-a176-4fd028ed90a0</vt:lpwstr>
  </property>
  <property fmtid="{D5CDD505-2E9C-101B-9397-08002B2CF9AE}" pid="17" name="MSIP_Label_8bb759f6-5337-4dc5-b19b-e74b6da11f8f_Parent">
    <vt:lpwstr>585f1f62-8d2b-4457-869c-0a13c6549635</vt:lpwstr>
  </property>
  <property fmtid="{D5CDD505-2E9C-101B-9397-08002B2CF9AE}" pid="18" name="MSIP_Label_8bb759f6-5337-4dc5-b19b-e74b6da11f8f_Extended_MSFT_Method">
    <vt:lpwstr>Automatic</vt:lpwstr>
  </property>
  <property fmtid="{D5CDD505-2E9C-101B-9397-08002B2CF9AE}" pid="19" name="Sensitivity">
    <vt:lpwstr>Private Internal</vt:lpwstr>
  </property>
  <property fmtid="{D5CDD505-2E9C-101B-9397-08002B2CF9AE}" pid="20" name="ContentTypeId">
    <vt:lpwstr>0x01010047C28312E91CD840A4C18A89229465E4</vt:lpwstr>
  </property>
</Properties>
</file>